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Century Gothic"/>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orient="horz" pos="192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570BD9-A0D3-4454-A72B-9B112F8EC9FE}">
  <a:tblStyle styleId="{C8570BD9-A0D3-4454-A72B-9B112F8EC9FE}" styleName="Table_0">
    <a:wholeTbl>
      <a:tcTxStyle b="off" i="off">
        <a:font>
          <a:latin typeface="Arial"/>
          <a:ea typeface="Arial"/>
          <a:cs typeface="Arial"/>
        </a:font>
        <a:srgbClr val="000000"/>
      </a:tcTxStyle>
      <a:tcStyle>
        <a:tcBdr>
          <a:left>
            <a:ln cap="flat" cmpd="sng" w="12700">
              <a:solidFill>
                <a:srgbClr val="DCAE52"/>
              </a:solidFill>
              <a:prstDash val="solid"/>
              <a:round/>
              <a:headEnd len="sm" w="sm" type="none"/>
              <a:tailEnd len="sm" w="sm" type="none"/>
            </a:ln>
          </a:left>
          <a:right>
            <a:ln cap="flat" cmpd="sng" w="12700">
              <a:solidFill>
                <a:srgbClr val="DCAE52"/>
              </a:solidFill>
              <a:prstDash val="solid"/>
              <a:round/>
              <a:headEnd len="sm" w="sm" type="none"/>
              <a:tailEnd len="sm" w="sm" type="none"/>
            </a:ln>
          </a:right>
          <a:top>
            <a:ln cap="flat" cmpd="sng" w="12700">
              <a:solidFill>
                <a:srgbClr val="DCAE52"/>
              </a:solidFill>
              <a:prstDash val="solid"/>
              <a:round/>
              <a:headEnd len="sm" w="sm" type="none"/>
              <a:tailEnd len="sm" w="sm" type="none"/>
            </a:ln>
          </a:top>
          <a:bottom>
            <a:ln cap="flat" cmpd="sng" w="12700">
              <a:solidFill>
                <a:srgbClr val="DCAE52"/>
              </a:solidFill>
              <a:prstDash val="solid"/>
              <a:round/>
              <a:headEnd len="sm" w="sm" type="none"/>
              <a:tailEnd len="sm" w="sm" type="none"/>
            </a:ln>
          </a:bottom>
          <a:insideH>
            <a:ln cap="flat" cmpd="sng" w="12700">
              <a:solidFill>
                <a:srgbClr val="DCAE52"/>
              </a:solidFill>
              <a:prstDash val="solid"/>
              <a:round/>
              <a:headEnd len="sm" w="sm" type="none"/>
              <a:tailEnd len="sm" w="sm" type="none"/>
            </a:ln>
          </a:insideH>
          <a:insideV>
            <a:ln cap="flat" cmpd="sng" w="12700">
              <a:solidFill>
                <a:srgbClr val="DCAE52"/>
              </a:solidFill>
              <a:prstDash val="solid"/>
              <a:round/>
              <a:headEnd len="sm" w="sm" type="none"/>
              <a:tailEnd len="sm" w="sm" type="none"/>
            </a:ln>
          </a:insideV>
        </a:tcBdr>
        <a:fill>
          <a:solidFill>
            <a:srgbClr val="FFFFFF">
              <a:alpha val="0"/>
            </a:srgbClr>
          </a:solidFill>
        </a:fill>
      </a:tcStyle>
    </a:wholeTbl>
    <a:band1H>
      <a:tcTxStyle/>
      <a:tcStyle>
        <a:fill>
          <a:solidFill>
            <a:srgbClr val="DCAE52">
              <a:alpha val="20000"/>
            </a:srgbClr>
          </a:solidFill>
        </a:fill>
      </a:tcStyle>
    </a:band1H>
    <a:band2H>
      <a:tcTxStyle/>
    </a:band2H>
    <a:band1V>
      <a:tcTxStyle/>
      <a:tcStyle>
        <a:fill>
          <a:solidFill>
            <a:srgbClr val="DCAE52">
              <a:alpha val="20000"/>
            </a:srgbClr>
          </a:solidFill>
        </a:fill>
      </a:tcStyle>
    </a:band1V>
    <a:band2V>
      <a:tcTxStyle/>
    </a:band2V>
    <a:lastCol>
      <a:tcTxStyle b="on" i="off"/>
    </a:lastCol>
    <a:firstCol>
      <a:tcTxStyle b="on" i="off"/>
    </a:firstCol>
    <a:lastRow>
      <a:tcTxStyle b="on" i="off"/>
      <a:tcStyle>
        <a:tcBdr>
          <a:top>
            <a:ln cap="flat" cmpd="sng" w="50800">
              <a:solidFill>
                <a:srgbClr val="DCAE52"/>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rgbClr val="DCAE52"/>
              </a:solidFill>
              <a:prstDash val="solid"/>
              <a:round/>
              <a:headEnd len="sm" w="sm" type="none"/>
              <a:tailEnd len="sm" w="sm" type="none"/>
            </a:ln>
          </a:bottom>
        </a:tcBdr>
        <a:fill>
          <a:solidFill>
            <a:srgbClr val="FFFFFF">
              <a:alpha val="0"/>
            </a:srgbClr>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192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CenturyGothic-bold.fntdata"/><Relationship Id="rId10" Type="http://schemas.openxmlformats.org/officeDocument/2006/relationships/slide" Target="slides/slide4.xml"/><Relationship Id="rId54" Type="http://schemas.openxmlformats.org/officeDocument/2006/relationships/font" Target="fonts/CenturyGothic-regular.fntdata"/><Relationship Id="rId13" Type="http://schemas.openxmlformats.org/officeDocument/2006/relationships/slide" Target="slides/slide7.xml"/><Relationship Id="rId57" Type="http://schemas.openxmlformats.org/officeDocument/2006/relationships/font" Target="fonts/CenturyGothic-boldItalic.fntdata"/><Relationship Id="rId12" Type="http://schemas.openxmlformats.org/officeDocument/2006/relationships/slide" Target="slides/slide6.xml"/><Relationship Id="rId56" Type="http://schemas.openxmlformats.org/officeDocument/2006/relationships/font" Target="fonts/CenturyGothic-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51.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3.png>
</file>

<file path=ppt/media/image65.png>
</file>

<file path=ppt/media/image66.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jpg>
</file>

<file path=ppt/media/image77.png>
</file>

<file path=ppt/media/image78.png>
</file>

<file path=ppt/media/image79.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253ec201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253ec201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SumAppAudio is an application that aims to improve dyslexics learning through a student-to-student model.</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0f0ee1ff3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0f0ee1ff3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Let’s see which are the main roles in our app: </a:t>
            </a:r>
            <a:endParaRPr/>
          </a:p>
          <a:p>
            <a:pPr indent="-298450" lvl="0" marL="457200" rtl="0" algn="l">
              <a:lnSpc>
                <a:spcPct val="115000"/>
              </a:lnSpc>
              <a:spcBef>
                <a:spcPts val="0"/>
              </a:spcBef>
              <a:spcAft>
                <a:spcPts val="0"/>
              </a:spcAft>
              <a:buClr>
                <a:schemeClr val="dk1"/>
              </a:buClr>
              <a:buSzPts val="1100"/>
              <a:buChar char="●"/>
            </a:pPr>
            <a:r>
              <a:rPr lang="it"/>
              <a:t>non-dyslexic students, who can upload useful recordings for dyslexic ones; </a:t>
            </a:r>
            <a:endParaRPr/>
          </a:p>
          <a:p>
            <a:pPr indent="-298450" lvl="0" marL="457200" rtl="0" algn="l">
              <a:lnSpc>
                <a:spcPct val="115000"/>
              </a:lnSpc>
              <a:spcBef>
                <a:spcPts val="0"/>
              </a:spcBef>
              <a:spcAft>
                <a:spcPts val="0"/>
              </a:spcAft>
              <a:buClr>
                <a:schemeClr val="dk1"/>
              </a:buClr>
              <a:buSzPts val="1100"/>
              <a:buChar char="●"/>
            </a:pPr>
            <a:r>
              <a:rPr lang="it"/>
              <a:t>dyslexic students who can listen recordings and give feedbacks;</a:t>
            </a:r>
            <a:endParaRPr/>
          </a:p>
          <a:p>
            <a:pPr indent="-298450" lvl="0" marL="457200" rtl="0" algn="l">
              <a:lnSpc>
                <a:spcPct val="115000"/>
              </a:lnSpc>
              <a:spcBef>
                <a:spcPts val="0"/>
              </a:spcBef>
              <a:spcAft>
                <a:spcPts val="0"/>
              </a:spcAft>
              <a:buClr>
                <a:schemeClr val="dk1"/>
              </a:buClr>
              <a:buSzPts val="1100"/>
              <a:buChar char="●"/>
            </a:pPr>
            <a:r>
              <a:rPr lang="it"/>
              <a:t>and school tutors who can certify the recordings to give special feedbacks;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0f0ee1ff3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e0f0ee1ff3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ddfc222d4a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ddfc222d4a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ddfc222d4a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ddfc222d4a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0f0ee1ff3_9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0f0ee1ff3_9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dfc222d4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dfc222d4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dfc222d4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dfc222d4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ddfc222d4a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ddfc222d4a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ddfc222d4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ddfc222d4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b6eb8edf5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b6eb8edf5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d9909abf5c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d9909abf5c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Nowadays the certified dyslexic students in Italy are 2 hundreds fifty thousand. In general, there has been a registered rise of dyslexia certification, from 0.7% in 2 thousand ten to 3.2% in 2 thousand eighteen , on the total number of students.</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ddfc222d4a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ddfc222d4a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ddfc222d4a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ddfc222d4a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dc6be6342c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dc6be6342c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lang="it"/>
              <a:t>The T.A.M we’ve considered for the application is the advertisement revenue on the total number of students worldwide, then the S.A.M is the percentage of revenue obtained by the students in Italy, that’s to the 0.8% of the T.A.M. Finally the S.O.M, that will be also our early adopters, are the students in Rome with at least a dyslexic in class, it corresponds to the 1.7% of the S.A.M.</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ddfc222d4a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ddfc222d4a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dc6be6342c_3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dc6be6342c_3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9500"/>
              </a:lnSpc>
              <a:spcBef>
                <a:spcPts val="0"/>
              </a:spcBef>
              <a:spcAft>
                <a:spcPts val="0"/>
              </a:spcAft>
              <a:buClr>
                <a:schemeClr val="dk1"/>
              </a:buClr>
              <a:buSzPts val="1100"/>
              <a:buFont typeface="Arial"/>
              <a:buNone/>
            </a:pPr>
            <a:r>
              <a:rPr lang="it"/>
              <a:t>Ok, let’s see now a quick competitor analysis that we focused on the two main aspects of the platform. As you can see there ARE some alternatives, like skuola.net or concept maps, based on a student to student model but without the audio feature; Or alternatives like voice synthesizers-and tutors, which are more audio oriented but with the lack of a students community.</a:t>
            </a:r>
            <a:endParaRPr/>
          </a:p>
          <a:p>
            <a:pPr indent="0" lvl="0" marL="0" rtl="0" algn="l">
              <a:lnSpc>
                <a:spcPct val="115000"/>
              </a:lnSpc>
              <a:spcBef>
                <a:spcPts val="8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dc6be6342c_3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dc6be6342c_3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29500"/>
              </a:lnSpc>
              <a:spcBef>
                <a:spcPts val="0"/>
              </a:spcBef>
              <a:spcAft>
                <a:spcPts val="0"/>
              </a:spcAft>
              <a:buClr>
                <a:schemeClr val="dk1"/>
              </a:buClr>
              <a:buSzPts val="1100"/>
              <a:buFont typeface="Arial"/>
              <a:buNone/>
            </a:pPr>
            <a:r>
              <a:rPr lang="it"/>
              <a:t>This last slide is just a recap about us. We are three students with all the capabilities to proceed in this project. With Marco specialized in frontend, Daniele for the backend, and Francesco with his Software developer skills.</a:t>
            </a:r>
            <a:endParaRPr/>
          </a:p>
          <a:p>
            <a:pPr indent="0" lvl="0" marL="0" rtl="0" algn="l">
              <a:lnSpc>
                <a:spcPct val="115000"/>
              </a:lnSpc>
              <a:spcBef>
                <a:spcPts val="8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d253ec201d_2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d253ec201d_2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ddfc222d4a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ddfc222d4a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ddfc222d4a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ddfc222d4a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ddfc222d4a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ddfc222d4a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9909abf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9909abf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Dyslexic students have difficulties in reading and comprehending a text, therefore they don’t have an easy way to grasp the concept, so most of the time they ask for external help.</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ddfc222d4a_1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ddfc222d4a_1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ddfc222d4a_1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ddfc222d4a_1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ddfc222d4a_1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ddfc222d4a_1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ddfc222d4a_1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ddfc222d4a_1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ddfc222d4a_1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ddfc222d4a_1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ddfc222d4a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ddfc222d4a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ddfc222d4a_1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ddfc222d4a_1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ddfc222d4a_1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ddfc222d4a_1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ddfc222d4a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ddfc222d4a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ddfc222d4a_1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ddfc222d4a_1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0f0ee1ff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0f0ee1ff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Dyslexic students have difficulties in reading and comprehending a text, therefore they don’t have an easy way to grasp the concept, so most of the time they ask for external help.</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ddfc222d4a_1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ddfc222d4a_1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ddfc222d4a_1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ddfc222d4a_1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ddfc222d4a_1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ddfc222d4a_1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ddfc222d4a_1_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ddfc222d4a_1_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ddfc222d4a_1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ddfc222d4a_1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ddfc222d4a_1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ddfc222d4a_1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dfc222d4a_1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dfc222d4a_1_1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dc6be6342c_3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dc6be6342c_3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lang="it"/>
              <a:t>There are free and premium versions of the application. The premium features are: the removal of advertisement and the adding of “Certified partnerships content”, so access to high quality material published by popular editors (like Mondadori).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0f0ee1ff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0f0ee1ff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Dyslexic students have difficulties in reading and comprehending a text, therefore they don’t have an easy way to grasp the concept, so most of the time they ask for external help.</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209564f4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209564f4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Dyslexic students have difficulties in reading and comprehending a text, therefore they don’t have an easy way to grasp the concept, so most of the time they ask for external help.</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d9909abf5c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d9909abf5c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Our solution is Sum-AppAudio, a digital platform based on a student-to-student model to support the learning of students with dyslexia. The core of the App are the recorded files that every student can upload to summarise subject topics or book chapters. The audio recordings can be supported with some attachments, like a concept map or a textual description, to cover both the auditory and visual channels.</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0f0ee1ff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0f0ee1ff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Let’s see which are the main roles in our app: </a:t>
            </a:r>
            <a:endParaRPr/>
          </a:p>
          <a:p>
            <a:pPr indent="-298450" lvl="0" marL="457200" rtl="0" algn="l">
              <a:lnSpc>
                <a:spcPct val="115000"/>
              </a:lnSpc>
              <a:spcBef>
                <a:spcPts val="0"/>
              </a:spcBef>
              <a:spcAft>
                <a:spcPts val="0"/>
              </a:spcAft>
              <a:buClr>
                <a:schemeClr val="dk1"/>
              </a:buClr>
              <a:buSzPts val="1100"/>
              <a:buChar char="●"/>
            </a:pPr>
            <a:r>
              <a:rPr lang="it"/>
              <a:t>non-dyslexic students, who can upload useful recordings for dyslexic ones; </a:t>
            </a:r>
            <a:endParaRPr/>
          </a:p>
          <a:p>
            <a:pPr indent="-298450" lvl="0" marL="457200" rtl="0" algn="l">
              <a:lnSpc>
                <a:spcPct val="115000"/>
              </a:lnSpc>
              <a:spcBef>
                <a:spcPts val="0"/>
              </a:spcBef>
              <a:spcAft>
                <a:spcPts val="0"/>
              </a:spcAft>
              <a:buClr>
                <a:schemeClr val="dk1"/>
              </a:buClr>
              <a:buSzPts val="1100"/>
              <a:buChar char="●"/>
            </a:pPr>
            <a:r>
              <a:rPr lang="it"/>
              <a:t>dyslexic students who can listen recordings and give feedbacks;</a:t>
            </a:r>
            <a:endParaRPr/>
          </a:p>
          <a:p>
            <a:pPr indent="-298450" lvl="0" marL="457200" rtl="0" algn="l">
              <a:lnSpc>
                <a:spcPct val="115000"/>
              </a:lnSpc>
              <a:spcBef>
                <a:spcPts val="0"/>
              </a:spcBef>
              <a:spcAft>
                <a:spcPts val="0"/>
              </a:spcAft>
              <a:buClr>
                <a:schemeClr val="dk1"/>
              </a:buClr>
              <a:buSzPts val="1100"/>
              <a:buChar char="●"/>
            </a:pPr>
            <a:r>
              <a:rPr lang="it"/>
              <a:t>and school tutors who can certify the recordings to give special feedbacks;</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0f0ee1f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0f0ee1f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lang="it"/>
              <a:t>Let’s see which are the main roles in our app: </a:t>
            </a:r>
            <a:endParaRPr/>
          </a:p>
          <a:p>
            <a:pPr indent="-298450" lvl="0" marL="457200" rtl="0" algn="l">
              <a:lnSpc>
                <a:spcPct val="115000"/>
              </a:lnSpc>
              <a:spcBef>
                <a:spcPts val="0"/>
              </a:spcBef>
              <a:spcAft>
                <a:spcPts val="0"/>
              </a:spcAft>
              <a:buClr>
                <a:schemeClr val="dk1"/>
              </a:buClr>
              <a:buSzPts val="1100"/>
              <a:buChar char="●"/>
            </a:pPr>
            <a:r>
              <a:rPr lang="it"/>
              <a:t>non-dyslexic students, who can upload useful recordings for dyslexic ones; </a:t>
            </a:r>
            <a:endParaRPr/>
          </a:p>
          <a:p>
            <a:pPr indent="-298450" lvl="0" marL="457200" rtl="0" algn="l">
              <a:lnSpc>
                <a:spcPct val="115000"/>
              </a:lnSpc>
              <a:spcBef>
                <a:spcPts val="0"/>
              </a:spcBef>
              <a:spcAft>
                <a:spcPts val="0"/>
              </a:spcAft>
              <a:buClr>
                <a:schemeClr val="dk1"/>
              </a:buClr>
              <a:buSzPts val="1100"/>
              <a:buChar char="●"/>
            </a:pPr>
            <a:r>
              <a:rPr lang="it"/>
              <a:t>dyslexic students who can listen recordings and give feedbacks;</a:t>
            </a:r>
            <a:endParaRPr/>
          </a:p>
          <a:p>
            <a:pPr indent="-298450" lvl="0" marL="457200" rtl="0" algn="l">
              <a:lnSpc>
                <a:spcPct val="115000"/>
              </a:lnSpc>
              <a:spcBef>
                <a:spcPts val="0"/>
              </a:spcBef>
              <a:spcAft>
                <a:spcPts val="0"/>
              </a:spcAft>
              <a:buClr>
                <a:schemeClr val="dk1"/>
              </a:buClr>
              <a:buSzPts val="1100"/>
              <a:buChar char="●"/>
            </a:pPr>
            <a:r>
              <a:rPr lang="it"/>
              <a:t>and school tutors who can certify the recordings to give special feedbacks;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zione con didascalia">
  <p:cSld name="Citazione con didascalia">
    <p:spTree>
      <p:nvGrpSpPr>
        <p:cNvPr id="11" name="Shape 11"/>
        <p:cNvGrpSpPr/>
        <p:nvPr/>
      </p:nvGrpSpPr>
      <p:grpSpPr>
        <a:xfrm>
          <a:off x="0" y="0"/>
          <a:ext cx="0" cy="0"/>
          <a:chOff x="0" y="0"/>
          <a:chExt cx="0" cy="0"/>
        </a:xfrm>
      </p:grpSpPr>
      <p:sp>
        <p:nvSpPr>
          <p:cNvPr id="12" name="Google Shape;12;p2"/>
          <p:cNvSpPr/>
          <p:nvPr/>
        </p:nvSpPr>
        <p:spPr>
          <a:xfrm>
            <a:off x="473773" y="811092"/>
            <a:ext cx="4749309" cy="2429389"/>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3" name="Google Shape;13;p2"/>
          <p:cNvSpPr txBox="1"/>
          <p:nvPr>
            <p:ph type="title"/>
          </p:nvPr>
        </p:nvSpPr>
        <p:spPr>
          <a:xfrm>
            <a:off x="638239" y="928876"/>
            <a:ext cx="4420500" cy="19845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3200"/>
              <a:buFont typeface="Century Gothic"/>
              <a:buNone/>
              <a:defRPr b="1" sz="320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 name="Google Shape;14;p2"/>
          <p:cNvSpPr txBox="1"/>
          <p:nvPr>
            <p:ph idx="1" type="body"/>
          </p:nvPr>
        </p:nvSpPr>
        <p:spPr>
          <a:xfrm>
            <a:off x="639893" y="3332760"/>
            <a:ext cx="4418700" cy="5349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Autofit/>
          </a:bodyPr>
          <a:lstStyle>
            <a:lvl1pPr indent="-228600" lvl="0" marL="457200" algn="l">
              <a:spcBef>
                <a:spcPts val="300"/>
              </a:spcBef>
              <a:spcAft>
                <a:spcPts val="0"/>
              </a:spcAft>
              <a:buSzPts val="1400"/>
              <a:buNone/>
              <a:defRPr sz="1400">
                <a:solidFill>
                  <a:schemeClr val="lt1"/>
                </a:solidFill>
              </a:defRPr>
            </a:lvl1pPr>
            <a:lvl2pPr indent="-228600" lvl="1" marL="914400" algn="l">
              <a:spcBef>
                <a:spcPts val="500"/>
              </a:spcBef>
              <a:spcAft>
                <a:spcPts val="0"/>
              </a:spcAft>
              <a:buSzPts val="1400"/>
              <a:buNone/>
              <a:defRPr sz="1400">
                <a:solidFill>
                  <a:srgbClr val="F0F0F0"/>
                </a:solidFill>
              </a:defRPr>
            </a:lvl2pPr>
            <a:lvl3pPr indent="-228600" lvl="2" marL="1371600" algn="l">
              <a:spcBef>
                <a:spcPts val="500"/>
              </a:spcBef>
              <a:spcAft>
                <a:spcPts val="0"/>
              </a:spcAft>
              <a:buSzPts val="1200"/>
              <a:buNone/>
              <a:defRPr sz="1200">
                <a:solidFill>
                  <a:srgbClr val="F0F0F0"/>
                </a:solidFill>
              </a:defRPr>
            </a:lvl3pPr>
            <a:lvl4pPr indent="-228600" lvl="3" marL="1828800" algn="l">
              <a:spcBef>
                <a:spcPts val="500"/>
              </a:spcBef>
              <a:spcAft>
                <a:spcPts val="0"/>
              </a:spcAft>
              <a:buSzPts val="1100"/>
              <a:buNone/>
              <a:defRPr sz="1100">
                <a:solidFill>
                  <a:srgbClr val="F0F0F0"/>
                </a:solidFill>
              </a:defRPr>
            </a:lvl4pPr>
            <a:lvl5pPr indent="-228600" lvl="4" marL="2286000" algn="l">
              <a:spcBef>
                <a:spcPts val="500"/>
              </a:spcBef>
              <a:spcAft>
                <a:spcPts val="0"/>
              </a:spcAft>
              <a:buSzPts val="1100"/>
              <a:buNone/>
              <a:defRPr sz="1100">
                <a:solidFill>
                  <a:srgbClr val="F0F0F0"/>
                </a:solidFill>
              </a:defRPr>
            </a:lvl5pPr>
            <a:lvl6pPr indent="-228600" lvl="5" marL="2743200" algn="l">
              <a:spcBef>
                <a:spcPts val="500"/>
              </a:spcBef>
              <a:spcAft>
                <a:spcPts val="0"/>
              </a:spcAft>
              <a:buSzPts val="1100"/>
              <a:buNone/>
              <a:defRPr sz="1100">
                <a:solidFill>
                  <a:srgbClr val="F0F0F0"/>
                </a:solidFill>
              </a:defRPr>
            </a:lvl6pPr>
            <a:lvl7pPr indent="-228600" lvl="6" marL="3200400" algn="l">
              <a:spcBef>
                <a:spcPts val="500"/>
              </a:spcBef>
              <a:spcAft>
                <a:spcPts val="0"/>
              </a:spcAft>
              <a:buSzPts val="1100"/>
              <a:buNone/>
              <a:defRPr sz="1100">
                <a:solidFill>
                  <a:srgbClr val="F0F0F0"/>
                </a:solidFill>
              </a:defRPr>
            </a:lvl7pPr>
            <a:lvl8pPr indent="-228600" lvl="7" marL="3657600" algn="l">
              <a:spcBef>
                <a:spcPts val="500"/>
              </a:spcBef>
              <a:spcAft>
                <a:spcPts val="0"/>
              </a:spcAft>
              <a:buSzPts val="1100"/>
              <a:buNone/>
              <a:defRPr sz="1100">
                <a:solidFill>
                  <a:srgbClr val="F0F0F0"/>
                </a:solidFill>
              </a:defRPr>
            </a:lvl8pPr>
            <a:lvl9pPr indent="-228600" lvl="8" marL="4114800" algn="l">
              <a:spcBef>
                <a:spcPts val="500"/>
              </a:spcBef>
              <a:spcAft>
                <a:spcPts val="500"/>
              </a:spcAft>
              <a:buSzPts val="1100"/>
              <a:buNone/>
              <a:defRPr sz="1100">
                <a:solidFill>
                  <a:srgbClr val="F0F0F0"/>
                </a:solidFill>
              </a:defRPr>
            </a:lvl9pPr>
          </a:lstStyle>
          <a:p/>
        </p:txBody>
      </p:sp>
      <p:sp>
        <p:nvSpPr>
          <p:cNvPr id="15" name="Google Shape;15;p2"/>
          <p:cNvSpPr txBox="1"/>
          <p:nvPr>
            <p:ph idx="2" type="body"/>
          </p:nvPr>
        </p:nvSpPr>
        <p:spPr>
          <a:xfrm>
            <a:off x="5680982" y="811092"/>
            <a:ext cx="2857500" cy="30567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228600" lvl="0" marL="457200" algn="l">
              <a:spcBef>
                <a:spcPts val="300"/>
              </a:spcBef>
              <a:spcAft>
                <a:spcPts val="0"/>
              </a:spcAft>
              <a:buSzPts val="1400"/>
              <a:buFont typeface="Century Gothic"/>
              <a:buNone/>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16" name="Google Shape;16;p2"/>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 name="Google Shape;17;p2"/>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 name="Google Shape;18;p2"/>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76" name="Shape 76"/>
        <p:cNvGrpSpPr/>
        <p:nvPr/>
      </p:nvGrpSpPr>
      <p:grpSpPr>
        <a:xfrm>
          <a:off x="0" y="0"/>
          <a:ext cx="0" cy="0"/>
          <a:chOff x="0" y="0"/>
          <a:chExt cx="0" cy="0"/>
        </a:xfrm>
      </p:grpSpPr>
      <p:sp>
        <p:nvSpPr>
          <p:cNvPr id="77" name="Google Shape;77;p11"/>
          <p:cNvSpPr txBox="1"/>
          <p:nvPr>
            <p:ph type="title"/>
          </p:nvPr>
        </p:nvSpPr>
        <p:spPr>
          <a:xfrm>
            <a:off x="611046" y="545642"/>
            <a:ext cx="3639600" cy="12129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rmAutofit/>
          </a:bodyPr>
          <a:lstStyle>
            <a:lvl1pPr lvl="0" algn="l">
              <a:spcBef>
                <a:spcPts val="0"/>
              </a:spcBef>
              <a:spcAft>
                <a:spcPts val="0"/>
              </a:spcAft>
              <a:buClr>
                <a:srgbClr val="FEFEFE"/>
              </a:buClr>
              <a:buSzPts val="1800"/>
              <a:buFont typeface="Century Gothic"/>
              <a:buNone/>
              <a:defRPr b="0" sz="18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11"/>
          <p:cNvSpPr/>
          <p:nvPr>
            <p:ph idx="2" type="pic"/>
          </p:nvPr>
        </p:nvSpPr>
        <p:spPr>
          <a:xfrm>
            <a:off x="4573588" y="0"/>
            <a:ext cx="4570500" cy="5143500"/>
          </a:xfrm>
          <a:prstGeom prst="rect">
            <a:avLst/>
          </a:prstGeom>
          <a:noFill/>
          <a:ln cap="flat" cmpd="sng" w="9525">
            <a:solidFill>
              <a:schemeClr val="lt2"/>
            </a:solidFill>
            <a:prstDash val="solid"/>
            <a:round/>
            <a:headEnd len="sm" w="sm" type="none"/>
            <a:tailEnd len="sm" w="sm" type="none"/>
          </a:ln>
        </p:spPr>
        <p:txBody>
          <a:bodyPr anchorCtr="0" anchor="t" bIns="34275" lIns="68575" spcFirstLastPara="1" rIns="68575" wrap="square" tIns="34275">
            <a:noAutofit/>
          </a:bodyPr>
          <a:lstStyle>
            <a:lvl1pPr lvl="0" marR="0" rtl="0" algn="ctr">
              <a:spcBef>
                <a:spcPts val="200"/>
              </a:spcBef>
              <a:spcAft>
                <a:spcPts val="0"/>
              </a:spcAft>
              <a:buClr>
                <a:schemeClr val="accent1"/>
              </a:buClr>
              <a:buSzPts val="1100"/>
              <a:buFont typeface="Noto Sans Symbols"/>
              <a:buNone/>
              <a:defRPr b="0" i="0" sz="1100" u="none" cap="none" strike="noStrike">
                <a:solidFill>
                  <a:schemeClr val="lt1"/>
                </a:solidFill>
                <a:latin typeface="Century Gothic"/>
                <a:ea typeface="Century Gothic"/>
                <a:cs typeface="Century Gothic"/>
                <a:sym typeface="Century Gothic"/>
              </a:defRPr>
            </a:lvl1pPr>
            <a:lvl2pPr lvl="1" marR="0" rtl="0" algn="l">
              <a:spcBef>
                <a:spcPts val="5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2pPr>
            <a:lvl3pPr lvl="2" marR="0" rtl="0" algn="l">
              <a:spcBef>
                <a:spcPts val="500"/>
              </a:spcBef>
              <a:spcAft>
                <a:spcPts val="0"/>
              </a:spcAft>
              <a:buClr>
                <a:schemeClr val="accent1"/>
              </a:buClr>
              <a:buSzPts val="1100"/>
              <a:buFont typeface="Noto Sans Symbols"/>
              <a:buChar char="🞆"/>
              <a:defRPr b="0" i="0" sz="1100" u="none" cap="none" strike="noStrike">
                <a:solidFill>
                  <a:schemeClr val="lt1"/>
                </a:solidFill>
                <a:latin typeface="Century Gothic"/>
                <a:ea typeface="Century Gothic"/>
                <a:cs typeface="Century Gothic"/>
                <a:sym typeface="Century Gothic"/>
              </a:defRPr>
            </a:lvl3pPr>
            <a:lvl4pPr lvl="3"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4pPr>
            <a:lvl5pPr lvl="4"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5pPr>
            <a:lvl6pPr lvl="5"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6pPr>
            <a:lvl7pPr lvl="6"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7pPr>
            <a:lvl8pPr lvl="7"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8pPr>
            <a:lvl9pPr lvl="8" marR="0" rtl="0" algn="l">
              <a:spcBef>
                <a:spcPts val="500"/>
              </a:spcBef>
              <a:spcAft>
                <a:spcPts val="50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9pPr>
          </a:lstStyle>
          <a:p/>
        </p:txBody>
      </p:sp>
      <p:sp>
        <p:nvSpPr>
          <p:cNvPr id="79" name="Google Shape;79;p11"/>
          <p:cNvSpPr txBox="1"/>
          <p:nvPr>
            <p:ph idx="1" type="body"/>
          </p:nvPr>
        </p:nvSpPr>
        <p:spPr>
          <a:xfrm>
            <a:off x="611046" y="1758513"/>
            <a:ext cx="3639600" cy="26373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228600" lvl="0" marL="457200" algn="l">
              <a:spcBef>
                <a:spcPts val="200"/>
              </a:spcBef>
              <a:spcAft>
                <a:spcPts val="0"/>
              </a:spcAft>
              <a:buSzPts val="900"/>
              <a:buNone/>
              <a:defRPr sz="900"/>
            </a:lvl1pPr>
            <a:lvl2pPr indent="-228600" lvl="1" marL="914400" algn="l">
              <a:spcBef>
                <a:spcPts val="500"/>
              </a:spcBef>
              <a:spcAft>
                <a:spcPts val="0"/>
              </a:spcAft>
              <a:buSzPts val="900"/>
              <a:buNone/>
              <a:defRPr sz="900"/>
            </a:lvl2pPr>
            <a:lvl3pPr indent="-228600" lvl="2" marL="1371600" algn="l">
              <a:spcBef>
                <a:spcPts val="500"/>
              </a:spcBef>
              <a:spcAft>
                <a:spcPts val="0"/>
              </a:spcAft>
              <a:buSzPts val="800"/>
              <a:buNone/>
              <a:defRPr sz="800"/>
            </a:lvl3pPr>
            <a:lvl4pPr indent="-228600" lvl="3" marL="1828800" algn="l">
              <a:spcBef>
                <a:spcPts val="500"/>
              </a:spcBef>
              <a:spcAft>
                <a:spcPts val="0"/>
              </a:spcAft>
              <a:buSzPts val="700"/>
              <a:buNone/>
              <a:defRPr sz="700"/>
            </a:lvl4pPr>
            <a:lvl5pPr indent="-228600" lvl="4" marL="2286000" algn="l">
              <a:spcBef>
                <a:spcPts val="500"/>
              </a:spcBef>
              <a:spcAft>
                <a:spcPts val="0"/>
              </a:spcAft>
              <a:buSzPts val="700"/>
              <a:buNone/>
              <a:defRPr sz="700"/>
            </a:lvl5pPr>
            <a:lvl6pPr indent="-228600" lvl="5" marL="2743200" algn="l">
              <a:spcBef>
                <a:spcPts val="500"/>
              </a:spcBef>
              <a:spcAft>
                <a:spcPts val="0"/>
              </a:spcAft>
              <a:buSzPts val="700"/>
              <a:buNone/>
              <a:defRPr sz="700"/>
            </a:lvl6pPr>
            <a:lvl7pPr indent="-228600" lvl="6" marL="3200400" algn="l">
              <a:spcBef>
                <a:spcPts val="500"/>
              </a:spcBef>
              <a:spcAft>
                <a:spcPts val="0"/>
              </a:spcAft>
              <a:buSzPts val="700"/>
              <a:buNone/>
              <a:defRPr sz="700"/>
            </a:lvl7pPr>
            <a:lvl8pPr indent="-228600" lvl="7" marL="3657600" algn="l">
              <a:spcBef>
                <a:spcPts val="500"/>
              </a:spcBef>
              <a:spcAft>
                <a:spcPts val="0"/>
              </a:spcAft>
              <a:buSzPts val="700"/>
              <a:buNone/>
              <a:defRPr sz="700"/>
            </a:lvl8pPr>
            <a:lvl9pPr indent="-228600" lvl="8" marL="4114800" algn="l">
              <a:spcBef>
                <a:spcPts val="500"/>
              </a:spcBef>
              <a:spcAft>
                <a:spcPts val="500"/>
              </a:spcAft>
              <a:buSzPts val="700"/>
              <a:buNone/>
              <a:defRPr sz="700"/>
            </a:lvl9pPr>
          </a:lstStyle>
          <a:p/>
        </p:txBody>
      </p:sp>
      <p:sp>
        <p:nvSpPr>
          <p:cNvPr id="80" name="Google Shape;80;p11"/>
          <p:cNvSpPr txBox="1"/>
          <p:nvPr>
            <p:ph idx="10" type="dt"/>
          </p:nvPr>
        </p:nvSpPr>
        <p:spPr>
          <a:xfrm>
            <a:off x="2914358" y="4531022"/>
            <a:ext cx="7326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1"/>
          <p:cNvSpPr txBox="1"/>
          <p:nvPr>
            <p:ph idx="11" type="ftr"/>
          </p:nvPr>
        </p:nvSpPr>
        <p:spPr>
          <a:xfrm>
            <a:off x="442797" y="4531022"/>
            <a:ext cx="24717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1"/>
          <p:cNvSpPr txBox="1"/>
          <p:nvPr>
            <p:ph idx="12" type="sldNum"/>
          </p:nvPr>
        </p:nvSpPr>
        <p:spPr>
          <a:xfrm>
            <a:off x="3647017"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panoramica con didascalia">
  <p:cSld name="Immagine panoramica con didascalia">
    <p:spTree>
      <p:nvGrpSpPr>
        <p:cNvPr id="83" name="Shape 83"/>
        <p:cNvGrpSpPr/>
        <p:nvPr/>
      </p:nvGrpSpPr>
      <p:grpSpPr>
        <a:xfrm>
          <a:off x="0" y="0"/>
          <a:ext cx="0" cy="0"/>
          <a:chOff x="0" y="0"/>
          <a:chExt cx="0" cy="0"/>
        </a:xfrm>
      </p:grpSpPr>
      <p:sp>
        <p:nvSpPr>
          <p:cNvPr id="84" name="Google Shape;84;p12"/>
          <p:cNvSpPr txBox="1"/>
          <p:nvPr>
            <p:ph type="title"/>
          </p:nvPr>
        </p:nvSpPr>
        <p:spPr>
          <a:xfrm>
            <a:off x="607500" y="3600450"/>
            <a:ext cx="7921200" cy="4251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rmAutofit/>
          </a:bodyPr>
          <a:lstStyle>
            <a:lvl1pPr lvl="0" algn="l">
              <a:spcBef>
                <a:spcPts val="0"/>
              </a:spcBef>
              <a:spcAft>
                <a:spcPts val="0"/>
              </a:spcAft>
              <a:buClr>
                <a:srgbClr val="FEFEFE"/>
              </a:buClr>
              <a:buSzPts val="1800"/>
              <a:buFont typeface="Century Gothic"/>
              <a:buNone/>
              <a:defRPr b="0" sz="18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2"/>
          <p:cNvSpPr/>
          <p:nvPr>
            <p:ph idx="2" type="pic"/>
          </p:nvPr>
        </p:nvSpPr>
        <p:spPr>
          <a:xfrm>
            <a:off x="0" y="0"/>
            <a:ext cx="9144000" cy="3600600"/>
          </a:xfrm>
          <a:prstGeom prst="rect">
            <a:avLst/>
          </a:prstGeom>
          <a:noFill/>
          <a:ln cap="rnd" cmpd="sng" w="9525">
            <a:solidFill>
              <a:schemeClr val="lt2"/>
            </a:solidFill>
            <a:prstDash val="solid"/>
            <a:round/>
            <a:headEnd len="sm" w="sm" type="none"/>
            <a:tailEnd len="sm" w="sm" type="none"/>
          </a:ln>
          <a:effectLst>
            <a:outerShdw blurRad="50800">
              <a:srgbClr val="000000">
                <a:alpha val="40000"/>
              </a:srgbClr>
            </a:outerShdw>
          </a:effectLst>
        </p:spPr>
        <p:txBody>
          <a:bodyPr anchorCtr="0" anchor="t" bIns="34275" lIns="68575" spcFirstLastPara="1" rIns="68575" wrap="square" tIns="34275">
            <a:noAutofit/>
          </a:bodyPr>
          <a:lstStyle>
            <a:lvl1pPr lvl="0" marR="0" rtl="0" algn="ctr">
              <a:spcBef>
                <a:spcPts val="200"/>
              </a:spcBef>
              <a:spcAft>
                <a:spcPts val="0"/>
              </a:spcAft>
              <a:buClr>
                <a:schemeClr val="accent1"/>
              </a:buClr>
              <a:buSzPts val="1200"/>
              <a:buFont typeface="Noto Sans Symbols"/>
              <a:buNone/>
              <a:defRPr b="0" i="0" sz="1200" u="none" cap="none" strike="noStrike">
                <a:solidFill>
                  <a:schemeClr val="lt1"/>
                </a:solidFill>
                <a:latin typeface="Century Gothic"/>
                <a:ea typeface="Century Gothic"/>
                <a:cs typeface="Century Gothic"/>
                <a:sym typeface="Century Gothic"/>
              </a:defRPr>
            </a:lvl1pPr>
            <a:lvl2pPr lvl="1" marR="0" rtl="0" algn="l">
              <a:spcBef>
                <a:spcPts val="5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2pPr>
            <a:lvl3pPr lvl="2" marR="0" rtl="0" algn="l">
              <a:spcBef>
                <a:spcPts val="500"/>
              </a:spcBef>
              <a:spcAft>
                <a:spcPts val="0"/>
              </a:spcAft>
              <a:buClr>
                <a:schemeClr val="accent1"/>
              </a:buClr>
              <a:buSzPts val="1100"/>
              <a:buFont typeface="Noto Sans Symbols"/>
              <a:buChar char="🞆"/>
              <a:defRPr b="0" i="0" sz="1100" u="none" cap="none" strike="noStrike">
                <a:solidFill>
                  <a:schemeClr val="lt1"/>
                </a:solidFill>
                <a:latin typeface="Century Gothic"/>
                <a:ea typeface="Century Gothic"/>
                <a:cs typeface="Century Gothic"/>
                <a:sym typeface="Century Gothic"/>
              </a:defRPr>
            </a:lvl3pPr>
            <a:lvl4pPr lvl="3"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4pPr>
            <a:lvl5pPr lvl="4"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5pPr>
            <a:lvl6pPr lvl="5"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6pPr>
            <a:lvl7pPr lvl="6"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7pPr>
            <a:lvl8pPr lvl="7"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8pPr>
            <a:lvl9pPr lvl="8" marR="0" rtl="0" algn="l">
              <a:spcBef>
                <a:spcPts val="500"/>
              </a:spcBef>
              <a:spcAft>
                <a:spcPts val="50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9pPr>
          </a:lstStyle>
          <a:p/>
        </p:txBody>
      </p:sp>
      <p:sp>
        <p:nvSpPr>
          <p:cNvPr id="86" name="Google Shape;86;p12"/>
          <p:cNvSpPr txBox="1"/>
          <p:nvPr>
            <p:ph idx="1" type="body"/>
          </p:nvPr>
        </p:nvSpPr>
        <p:spPr>
          <a:xfrm>
            <a:off x="607500" y="4025503"/>
            <a:ext cx="7921200" cy="3702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228600" lvl="0" marL="457200" algn="l">
              <a:spcBef>
                <a:spcPts val="200"/>
              </a:spcBef>
              <a:spcAft>
                <a:spcPts val="0"/>
              </a:spcAft>
              <a:buSzPts val="900"/>
              <a:buNone/>
              <a:defRPr sz="900"/>
            </a:lvl1pPr>
            <a:lvl2pPr indent="-228600" lvl="1" marL="914400" algn="l">
              <a:spcBef>
                <a:spcPts val="500"/>
              </a:spcBef>
              <a:spcAft>
                <a:spcPts val="0"/>
              </a:spcAft>
              <a:buSzPts val="900"/>
              <a:buNone/>
              <a:defRPr sz="900"/>
            </a:lvl2pPr>
            <a:lvl3pPr indent="-228600" lvl="2" marL="1371600" algn="l">
              <a:spcBef>
                <a:spcPts val="500"/>
              </a:spcBef>
              <a:spcAft>
                <a:spcPts val="0"/>
              </a:spcAft>
              <a:buSzPts val="800"/>
              <a:buNone/>
              <a:defRPr sz="800"/>
            </a:lvl3pPr>
            <a:lvl4pPr indent="-228600" lvl="3" marL="1828800" algn="l">
              <a:spcBef>
                <a:spcPts val="500"/>
              </a:spcBef>
              <a:spcAft>
                <a:spcPts val="0"/>
              </a:spcAft>
              <a:buSzPts val="700"/>
              <a:buNone/>
              <a:defRPr sz="700"/>
            </a:lvl4pPr>
            <a:lvl5pPr indent="-228600" lvl="4" marL="2286000" algn="l">
              <a:spcBef>
                <a:spcPts val="500"/>
              </a:spcBef>
              <a:spcAft>
                <a:spcPts val="0"/>
              </a:spcAft>
              <a:buSzPts val="700"/>
              <a:buNone/>
              <a:defRPr sz="700"/>
            </a:lvl5pPr>
            <a:lvl6pPr indent="-228600" lvl="5" marL="2743200" algn="l">
              <a:spcBef>
                <a:spcPts val="500"/>
              </a:spcBef>
              <a:spcAft>
                <a:spcPts val="0"/>
              </a:spcAft>
              <a:buSzPts val="700"/>
              <a:buNone/>
              <a:defRPr sz="700"/>
            </a:lvl6pPr>
            <a:lvl7pPr indent="-228600" lvl="6" marL="3200400" algn="l">
              <a:spcBef>
                <a:spcPts val="500"/>
              </a:spcBef>
              <a:spcAft>
                <a:spcPts val="0"/>
              </a:spcAft>
              <a:buSzPts val="700"/>
              <a:buNone/>
              <a:defRPr sz="700"/>
            </a:lvl7pPr>
            <a:lvl8pPr indent="-228600" lvl="7" marL="3657600" algn="l">
              <a:spcBef>
                <a:spcPts val="500"/>
              </a:spcBef>
              <a:spcAft>
                <a:spcPts val="0"/>
              </a:spcAft>
              <a:buSzPts val="700"/>
              <a:buNone/>
              <a:defRPr sz="700"/>
            </a:lvl8pPr>
            <a:lvl9pPr indent="-228600" lvl="8" marL="4114800" algn="l">
              <a:spcBef>
                <a:spcPts val="500"/>
              </a:spcBef>
              <a:spcAft>
                <a:spcPts val="500"/>
              </a:spcAft>
              <a:buSzPts val="700"/>
              <a:buNone/>
              <a:defRPr sz="700"/>
            </a:lvl9pPr>
          </a:lstStyle>
          <a:p/>
        </p:txBody>
      </p:sp>
      <p:sp>
        <p:nvSpPr>
          <p:cNvPr id="87" name="Google Shape;87;p12"/>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2"/>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2"/>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a nome">
  <p:cSld name="Scheda nome">
    <p:spTree>
      <p:nvGrpSpPr>
        <p:cNvPr id="90" name="Shape 90"/>
        <p:cNvGrpSpPr/>
        <p:nvPr/>
      </p:nvGrpSpPr>
      <p:grpSpPr>
        <a:xfrm>
          <a:off x="0" y="0"/>
          <a:ext cx="0" cy="0"/>
          <a:chOff x="0" y="0"/>
          <a:chExt cx="0" cy="0"/>
        </a:xfrm>
      </p:grpSpPr>
      <p:sp>
        <p:nvSpPr>
          <p:cNvPr id="91" name="Google Shape;91;p13"/>
          <p:cNvSpPr/>
          <p:nvPr/>
        </p:nvSpPr>
        <p:spPr>
          <a:xfrm>
            <a:off x="855663" y="1714939"/>
            <a:ext cx="3671335" cy="1877979"/>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2" name="Google Shape;92;p13"/>
          <p:cNvSpPr txBox="1"/>
          <p:nvPr>
            <p:ph type="title"/>
          </p:nvPr>
        </p:nvSpPr>
        <p:spPr>
          <a:xfrm>
            <a:off x="1017817" y="1826968"/>
            <a:ext cx="3286800" cy="15057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2400"/>
              <a:buFont typeface="Century Gothic"/>
              <a:buNone/>
              <a:defRPr sz="24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3"/>
          <p:cNvSpPr txBox="1"/>
          <p:nvPr>
            <p:ph idx="1" type="body"/>
          </p:nvPr>
        </p:nvSpPr>
        <p:spPr>
          <a:xfrm>
            <a:off x="4617000" y="1714500"/>
            <a:ext cx="3660300" cy="17217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228600" lvl="0" marL="457200" algn="l">
              <a:spcBef>
                <a:spcPts val="300"/>
              </a:spcBef>
              <a:spcAft>
                <a:spcPts val="0"/>
              </a:spcAft>
              <a:buSzPts val="1400"/>
              <a:buFont typeface="Century Gothic"/>
              <a:buNone/>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94" name="Google Shape;94;p13"/>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13"/>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3"/>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97" name="Shape 97"/>
        <p:cNvGrpSpPr/>
        <p:nvPr/>
      </p:nvGrpSpPr>
      <p:grpSpPr>
        <a:xfrm>
          <a:off x="0" y="0"/>
          <a:ext cx="0" cy="0"/>
          <a:chOff x="0" y="0"/>
          <a:chExt cx="0" cy="0"/>
        </a:xfrm>
      </p:grpSpPr>
      <p:sp>
        <p:nvSpPr>
          <p:cNvPr id="98" name="Google Shape;98;p14"/>
          <p:cNvSpPr/>
          <p:nvPr/>
        </p:nvSpPr>
        <p:spPr>
          <a:xfrm>
            <a:off x="0" y="0"/>
            <a:ext cx="9144000" cy="1639491"/>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9" name="Google Shape;99;p14"/>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14"/>
          <p:cNvSpPr txBox="1"/>
          <p:nvPr>
            <p:ph idx="1" type="body"/>
          </p:nvPr>
        </p:nvSpPr>
        <p:spPr>
          <a:xfrm rot="5400000">
            <a:off x="3190864" y="-944999"/>
            <a:ext cx="2755800" cy="79224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101" name="Google Shape;101;p14"/>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14"/>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14"/>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verticale e testo" type="vertTitleAndTx">
  <p:cSld name="VERTICAL_TITLE_AND_VERTICAL_TEXT">
    <p:spTree>
      <p:nvGrpSpPr>
        <p:cNvPr id="104" name="Shape 104"/>
        <p:cNvGrpSpPr/>
        <p:nvPr/>
      </p:nvGrpSpPr>
      <p:grpSpPr>
        <a:xfrm>
          <a:off x="0" y="0"/>
          <a:ext cx="0" cy="0"/>
          <a:chOff x="0" y="0"/>
          <a:chExt cx="0" cy="0"/>
        </a:xfrm>
      </p:grpSpPr>
      <p:sp>
        <p:nvSpPr>
          <p:cNvPr id="105" name="Google Shape;105;p15"/>
          <p:cNvSpPr/>
          <p:nvPr/>
        </p:nvSpPr>
        <p:spPr>
          <a:xfrm>
            <a:off x="5752238" y="334567"/>
            <a:ext cx="3391764" cy="4061221"/>
          </a:xfrm>
          <a:custGeom>
            <a:rect b="b" l="l" r="r" t="t"/>
            <a:pathLst>
              <a:path extrusionOk="0" h="4320" w="2879">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06" name="Google Shape;106;p15"/>
          <p:cNvSpPr txBox="1"/>
          <p:nvPr>
            <p:ph type="title"/>
          </p:nvPr>
        </p:nvSpPr>
        <p:spPr>
          <a:xfrm rot="5400000">
            <a:off x="5147648" y="1429628"/>
            <a:ext cx="3851100" cy="18711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15"/>
          <p:cNvSpPr txBox="1"/>
          <p:nvPr>
            <p:ph idx="1" type="body"/>
          </p:nvPr>
        </p:nvSpPr>
        <p:spPr>
          <a:xfrm rot="5400000">
            <a:off x="1056255" y="-114233"/>
            <a:ext cx="4061100" cy="49587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108" name="Google Shape;108;p15"/>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9" name="Google Shape;109;p15"/>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0" name="Google Shape;110;p15"/>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19" name="Shape 19"/>
        <p:cNvGrpSpPr/>
        <p:nvPr/>
      </p:nvGrpSpPr>
      <p:grpSpPr>
        <a:xfrm>
          <a:off x="0" y="0"/>
          <a:ext cx="0" cy="0"/>
          <a:chOff x="0" y="0"/>
          <a:chExt cx="0" cy="0"/>
        </a:xfrm>
      </p:grpSpPr>
      <p:sp>
        <p:nvSpPr>
          <p:cNvPr id="20" name="Google Shape;20;p3"/>
          <p:cNvSpPr/>
          <p:nvPr/>
        </p:nvSpPr>
        <p:spPr>
          <a:xfrm>
            <a:off x="0" y="0"/>
            <a:ext cx="9144000" cy="1639491"/>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1" name="Google Shape;21;p3"/>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 name="Google Shape;22;p3"/>
          <p:cNvSpPr txBox="1"/>
          <p:nvPr>
            <p:ph idx="1" type="body"/>
          </p:nvPr>
        </p:nvSpPr>
        <p:spPr>
          <a:xfrm>
            <a:off x="614034" y="1666715"/>
            <a:ext cx="7915800" cy="27273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23" name="Google Shape;23;p3"/>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 name="Google Shape;24;p3"/>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5" name="Google Shape;25;p3"/>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spTree>
      <p:nvGrpSpPr>
        <p:cNvPr id="26" name="Shape 26"/>
        <p:cNvGrpSpPr/>
        <p:nvPr/>
      </p:nvGrpSpPr>
      <p:grpSpPr>
        <a:xfrm>
          <a:off x="0" y="0"/>
          <a:ext cx="0" cy="0"/>
          <a:chOff x="0" y="0"/>
          <a:chExt cx="0" cy="0"/>
        </a:xfrm>
      </p:grpSpPr>
      <p:sp>
        <p:nvSpPr>
          <p:cNvPr id="27" name="Google Shape;27;p4"/>
          <p:cNvSpPr/>
          <p:nvPr/>
        </p:nvSpPr>
        <p:spPr>
          <a:xfrm>
            <a:off x="0" y="-2381"/>
            <a:ext cx="9144000" cy="3902869"/>
          </a:xfrm>
          <a:custGeom>
            <a:rect b="b" l="l" r="r" t="t"/>
            <a:pathLst>
              <a:path extrusionOk="0" h="3278" w="576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8" name="Google Shape;28;p4"/>
          <p:cNvSpPr txBox="1"/>
          <p:nvPr>
            <p:ph type="ctrTitle"/>
          </p:nvPr>
        </p:nvSpPr>
        <p:spPr>
          <a:xfrm>
            <a:off x="607501" y="1086860"/>
            <a:ext cx="7929000" cy="22284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4100"/>
              <a:buFont typeface="Century Gothic"/>
              <a:buNone/>
              <a:defRPr sz="41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 name="Google Shape;29;p4"/>
          <p:cNvSpPr txBox="1"/>
          <p:nvPr>
            <p:ph idx="1" type="subTitle"/>
          </p:nvPr>
        </p:nvSpPr>
        <p:spPr>
          <a:xfrm>
            <a:off x="607501" y="3960635"/>
            <a:ext cx="7929000" cy="3261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lvl="0" algn="l">
              <a:spcBef>
                <a:spcPts val="300"/>
              </a:spcBef>
              <a:spcAft>
                <a:spcPts val="0"/>
              </a:spcAft>
              <a:buSzPts val="1400"/>
              <a:buNone/>
              <a:defRPr>
                <a:solidFill>
                  <a:schemeClr val="lt1"/>
                </a:solidFill>
              </a:defRPr>
            </a:lvl1pPr>
            <a:lvl2pPr lvl="1" algn="ctr">
              <a:spcBef>
                <a:spcPts val="500"/>
              </a:spcBef>
              <a:spcAft>
                <a:spcPts val="0"/>
              </a:spcAft>
              <a:buSzPts val="1200"/>
              <a:buNone/>
              <a:defRPr>
                <a:solidFill>
                  <a:srgbClr val="F0F0F0"/>
                </a:solidFill>
              </a:defRPr>
            </a:lvl2pPr>
            <a:lvl3pPr lvl="2" algn="ctr">
              <a:spcBef>
                <a:spcPts val="500"/>
              </a:spcBef>
              <a:spcAft>
                <a:spcPts val="0"/>
              </a:spcAft>
              <a:buSzPts val="1100"/>
              <a:buNone/>
              <a:defRPr>
                <a:solidFill>
                  <a:srgbClr val="F0F0F0"/>
                </a:solidFill>
              </a:defRPr>
            </a:lvl3pPr>
            <a:lvl4pPr lvl="3" algn="ctr">
              <a:spcBef>
                <a:spcPts val="500"/>
              </a:spcBef>
              <a:spcAft>
                <a:spcPts val="0"/>
              </a:spcAft>
              <a:buSzPts val="900"/>
              <a:buNone/>
              <a:defRPr>
                <a:solidFill>
                  <a:srgbClr val="F0F0F0"/>
                </a:solidFill>
              </a:defRPr>
            </a:lvl4pPr>
            <a:lvl5pPr lvl="4" algn="ctr">
              <a:spcBef>
                <a:spcPts val="500"/>
              </a:spcBef>
              <a:spcAft>
                <a:spcPts val="0"/>
              </a:spcAft>
              <a:buSzPts val="900"/>
              <a:buNone/>
              <a:defRPr>
                <a:solidFill>
                  <a:srgbClr val="F0F0F0"/>
                </a:solidFill>
              </a:defRPr>
            </a:lvl5pPr>
            <a:lvl6pPr lvl="5" algn="ctr">
              <a:spcBef>
                <a:spcPts val="500"/>
              </a:spcBef>
              <a:spcAft>
                <a:spcPts val="0"/>
              </a:spcAft>
              <a:buSzPts val="900"/>
              <a:buNone/>
              <a:defRPr>
                <a:solidFill>
                  <a:srgbClr val="F0F0F0"/>
                </a:solidFill>
              </a:defRPr>
            </a:lvl6pPr>
            <a:lvl7pPr lvl="6" algn="ctr">
              <a:spcBef>
                <a:spcPts val="500"/>
              </a:spcBef>
              <a:spcAft>
                <a:spcPts val="0"/>
              </a:spcAft>
              <a:buSzPts val="900"/>
              <a:buNone/>
              <a:defRPr>
                <a:solidFill>
                  <a:srgbClr val="F0F0F0"/>
                </a:solidFill>
              </a:defRPr>
            </a:lvl7pPr>
            <a:lvl8pPr lvl="7" algn="ctr">
              <a:spcBef>
                <a:spcPts val="500"/>
              </a:spcBef>
              <a:spcAft>
                <a:spcPts val="0"/>
              </a:spcAft>
              <a:buSzPts val="900"/>
              <a:buNone/>
              <a:defRPr>
                <a:solidFill>
                  <a:srgbClr val="F0F0F0"/>
                </a:solidFill>
              </a:defRPr>
            </a:lvl8pPr>
            <a:lvl9pPr lvl="8" algn="ctr">
              <a:spcBef>
                <a:spcPts val="500"/>
              </a:spcBef>
              <a:spcAft>
                <a:spcPts val="500"/>
              </a:spcAft>
              <a:buSzPts val="900"/>
              <a:buNone/>
              <a:defRPr>
                <a:solidFill>
                  <a:srgbClr val="F0F0F0"/>
                </a:solidFill>
              </a:defRPr>
            </a:lvl9pPr>
          </a:lstStyle>
          <a:p/>
        </p:txBody>
      </p:sp>
      <p:sp>
        <p:nvSpPr>
          <p:cNvPr id="30" name="Google Shape;30;p4"/>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 name="Google Shape;31;p4"/>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 name="Google Shape;32;p4"/>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33" name="Shape 33"/>
        <p:cNvGrpSpPr/>
        <p:nvPr/>
      </p:nvGrpSpPr>
      <p:grpSpPr>
        <a:xfrm>
          <a:off x="0" y="0"/>
          <a:ext cx="0" cy="0"/>
          <a:chOff x="0" y="0"/>
          <a:chExt cx="0" cy="0"/>
        </a:xfrm>
      </p:grpSpPr>
      <p:sp>
        <p:nvSpPr>
          <p:cNvPr id="34" name="Google Shape;34;p5"/>
          <p:cNvSpPr/>
          <p:nvPr/>
        </p:nvSpPr>
        <p:spPr>
          <a:xfrm>
            <a:off x="0" y="1"/>
            <a:ext cx="9144000" cy="3902869"/>
          </a:xfrm>
          <a:custGeom>
            <a:rect b="b" l="l" r="r" t="t"/>
            <a:pathLst>
              <a:path extrusionOk="0" h="3278" w="576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35" name="Google Shape;35;p5"/>
          <p:cNvSpPr txBox="1"/>
          <p:nvPr>
            <p:ph type="title"/>
          </p:nvPr>
        </p:nvSpPr>
        <p:spPr>
          <a:xfrm>
            <a:off x="607500" y="2213547"/>
            <a:ext cx="7921200" cy="11016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r">
              <a:spcBef>
                <a:spcPts val="0"/>
              </a:spcBef>
              <a:spcAft>
                <a:spcPts val="0"/>
              </a:spcAft>
              <a:buClr>
                <a:srgbClr val="FEFEFE"/>
              </a:buClr>
              <a:buSzPts val="3600"/>
              <a:buFont typeface="Century Gothic"/>
              <a:buNone/>
              <a:defRPr b="1" sz="360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6" name="Google Shape;36;p5"/>
          <p:cNvSpPr txBox="1"/>
          <p:nvPr>
            <p:ph idx="1" type="body"/>
          </p:nvPr>
        </p:nvSpPr>
        <p:spPr>
          <a:xfrm>
            <a:off x="607500" y="3960901"/>
            <a:ext cx="7921200" cy="3255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Autofit/>
          </a:bodyPr>
          <a:lstStyle>
            <a:lvl1pPr indent="-228600" lvl="0" marL="457200" algn="r">
              <a:spcBef>
                <a:spcPts val="300"/>
              </a:spcBef>
              <a:spcAft>
                <a:spcPts val="0"/>
              </a:spcAft>
              <a:buSzPts val="1400"/>
              <a:buNone/>
              <a:defRPr sz="1400">
                <a:solidFill>
                  <a:schemeClr val="lt1"/>
                </a:solidFill>
              </a:defRPr>
            </a:lvl1pPr>
            <a:lvl2pPr indent="-228600" lvl="1" marL="914400" algn="l">
              <a:spcBef>
                <a:spcPts val="500"/>
              </a:spcBef>
              <a:spcAft>
                <a:spcPts val="0"/>
              </a:spcAft>
              <a:buSzPts val="1400"/>
              <a:buNone/>
              <a:defRPr sz="1400">
                <a:solidFill>
                  <a:srgbClr val="F0F0F0"/>
                </a:solidFill>
              </a:defRPr>
            </a:lvl2pPr>
            <a:lvl3pPr indent="-228600" lvl="2" marL="1371600" algn="l">
              <a:spcBef>
                <a:spcPts val="500"/>
              </a:spcBef>
              <a:spcAft>
                <a:spcPts val="0"/>
              </a:spcAft>
              <a:buSzPts val="1200"/>
              <a:buNone/>
              <a:defRPr sz="1200">
                <a:solidFill>
                  <a:srgbClr val="F0F0F0"/>
                </a:solidFill>
              </a:defRPr>
            </a:lvl3pPr>
            <a:lvl4pPr indent="-228600" lvl="3" marL="1828800" algn="l">
              <a:spcBef>
                <a:spcPts val="500"/>
              </a:spcBef>
              <a:spcAft>
                <a:spcPts val="0"/>
              </a:spcAft>
              <a:buSzPts val="1100"/>
              <a:buNone/>
              <a:defRPr sz="1100">
                <a:solidFill>
                  <a:srgbClr val="F0F0F0"/>
                </a:solidFill>
              </a:defRPr>
            </a:lvl4pPr>
            <a:lvl5pPr indent="-228600" lvl="4" marL="2286000" algn="l">
              <a:spcBef>
                <a:spcPts val="500"/>
              </a:spcBef>
              <a:spcAft>
                <a:spcPts val="0"/>
              </a:spcAft>
              <a:buSzPts val="1100"/>
              <a:buNone/>
              <a:defRPr sz="1100">
                <a:solidFill>
                  <a:srgbClr val="F0F0F0"/>
                </a:solidFill>
              </a:defRPr>
            </a:lvl5pPr>
            <a:lvl6pPr indent="-228600" lvl="5" marL="2743200" algn="l">
              <a:spcBef>
                <a:spcPts val="500"/>
              </a:spcBef>
              <a:spcAft>
                <a:spcPts val="0"/>
              </a:spcAft>
              <a:buSzPts val="1100"/>
              <a:buNone/>
              <a:defRPr sz="1100">
                <a:solidFill>
                  <a:srgbClr val="F0F0F0"/>
                </a:solidFill>
              </a:defRPr>
            </a:lvl6pPr>
            <a:lvl7pPr indent="-228600" lvl="6" marL="3200400" algn="l">
              <a:spcBef>
                <a:spcPts val="500"/>
              </a:spcBef>
              <a:spcAft>
                <a:spcPts val="0"/>
              </a:spcAft>
              <a:buSzPts val="1100"/>
              <a:buNone/>
              <a:defRPr sz="1100">
                <a:solidFill>
                  <a:srgbClr val="F0F0F0"/>
                </a:solidFill>
              </a:defRPr>
            </a:lvl7pPr>
            <a:lvl8pPr indent="-228600" lvl="7" marL="3657600" algn="l">
              <a:spcBef>
                <a:spcPts val="500"/>
              </a:spcBef>
              <a:spcAft>
                <a:spcPts val="0"/>
              </a:spcAft>
              <a:buSzPts val="1100"/>
              <a:buNone/>
              <a:defRPr sz="1100">
                <a:solidFill>
                  <a:srgbClr val="F0F0F0"/>
                </a:solidFill>
              </a:defRPr>
            </a:lvl8pPr>
            <a:lvl9pPr indent="-228600" lvl="8" marL="4114800" algn="l">
              <a:spcBef>
                <a:spcPts val="500"/>
              </a:spcBef>
              <a:spcAft>
                <a:spcPts val="500"/>
              </a:spcAft>
              <a:buSzPts val="1100"/>
              <a:buNone/>
              <a:defRPr sz="1100">
                <a:solidFill>
                  <a:srgbClr val="F0F0F0"/>
                </a:solidFill>
              </a:defRPr>
            </a:lvl9pPr>
          </a:lstStyle>
          <a:p/>
        </p:txBody>
      </p:sp>
      <p:sp>
        <p:nvSpPr>
          <p:cNvPr id="37" name="Google Shape;37;p5"/>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8" name="Google Shape;38;p5"/>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9" name="Google Shape;39;p5"/>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40" name="Shape 40"/>
        <p:cNvGrpSpPr/>
        <p:nvPr/>
      </p:nvGrpSpPr>
      <p:grpSpPr>
        <a:xfrm>
          <a:off x="0" y="0"/>
          <a:ext cx="0" cy="0"/>
          <a:chOff x="0" y="0"/>
          <a:chExt cx="0" cy="0"/>
        </a:xfrm>
      </p:grpSpPr>
      <p:sp>
        <p:nvSpPr>
          <p:cNvPr id="41" name="Google Shape;41;p6"/>
          <p:cNvSpPr/>
          <p:nvPr/>
        </p:nvSpPr>
        <p:spPr>
          <a:xfrm>
            <a:off x="0" y="0"/>
            <a:ext cx="9144000" cy="1639491"/>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2" name="Google Shape;42;p6"/>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3" name="Google Shape;43;p6"/>
          <p:cNvSpPr txBox="1"/>
          <p:nvPr>
            <p:ph idx="1" type="body"/>
          </p:nvPr>
        </p:nvSpPr>
        <p:spPr>
          <a:xfrm>
            <a:off x="614034" y="1666715"/>
            <a:ext cx="3889500" cy="27291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44" name="Google Shape;44;p6"/>
          <p:cNvSpPr txBox="1"/>
          <p:nvPr>
            <p:ph idx="2" type="body"/>
          </p:nvPr>
        </p:nvSpPr>
        <p:spPr>
          <a:xfrm>
            <a:off x="4640561" y="1666715"/>
            <a:ext cx="3895800" cy="27291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45" name="Google Shape;45;p6"/>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6" name="Google Shape;46;p6"/>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7" name="Google Shape;47;p6"/>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48" name="Shape 48"/>
        <p:cNvGrpSpPr/>
        <p:nvPr/>
      </p:nvGrpSpPr>
      <p:grpSpPr>
        <a:xfrm>
          <a:off x="0" y="0"/>
          <a:ext cx="0" cy="0"/>
          <a:chOff x="0" y="0"/>
          <a:chExt cx="0" cy="0"/>
        </a:xfrm>
      </p:grpSpPr>
      <p:sp>
        <p:nvSpPr>
          <p:cNvPr id="49" name="Google Shape;49;p7"/>
          <p:cNvSpPr/>
          <p:nvPr/>
        </p:nvSpPr>
        <p:spPr>
          <a:xfrm>
            <a:off x="0" y="0"/>
            <a:ext cx="9144000" cy="1639491"/>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50" name="Google Shape;50;p7"/>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3000"/>
              <a:buFont typeface="Century Gothic"/>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1" name="Google Shape;51;p7"/>
          <p:cNvSpPr txBox="1"/>
          <p:nvPr>
            <p:ph idx="1" type="body"/>
          </p:nvPr>
        </p:nvSpPr>
        <p:spPr>
          <a:xfrm>
            <a:off x="611046" y="1631156"/>
            <a:ext cx="3892500" cy="432300"/>
          </a:xfrm>
          <a:prstGeom prst="rect">
            <a:avLst/>
          </a:prstGeom>
          <a:noFill/>
          <a:ln>
            <a:noFill/>
          </a:ln>
          <a:effectLst>
            <a:outerShdw blurRad="50800">
              <a:srgbClr val="000000">
                <a:alpha val="40000"/>
              </a:srgbClr>
            </a:outerShdw>
          </a:effectLst>
        </p:spPr>
        <p:txBody>
          <a:bodyPr anchorCtr="0" anchor="b" bIns="34275" lIns="68575" spcFirstLastPara="1" rIns="68575" wrap="square" tIns="34275">
            <a:noAutofit/>
          </a:bodyPr>
          <a:lstStyle>
            <a:lvl1pPr indent="-228600" lvl="0" marL="457200" algn="ctr">
              <a:spcBef>
                <a:spcPts val="300"/>
              </a:spcBef>
              <a:spcAft>
                <a:spcPts val="0"/>
              </a:spcAft>
              <a:buSzPts val="1500"/>
              <a:buNone/>
              <a:defRPr b="0" sz="1500"/>
            </a:lvl1pPr>
            <a:lvl2pPr indent="-228600" lvl="1" marL="914400" algn="l">
              <a:spcBef>
                <a:spcPts val="500"/>
              </a:spcBef>
              <a:spcAft>
                <a:spcPts val="0"/>
              </a:spcAft>
              <a:buSzPts val="1500"/>
              <a:buNone/>
              <a:defRPr b="1" sz="1500"/>
            </a:lvl2pPr>
            <a:lvl3pPr indent="-228600" lvl="2" marL="1371600" algn="l">
              <a:spcBef>
                <a:spcPts val="500"/>
              </a:spcBef>
              <a:spcAft>
                <a:spcPts val="0"/>
              </a:spcAft>
              <a:buSzPts val="1400"/>
              <a:buNone/>
              <a:defRPr b="1" sz="1400"/>
            </a:lvl3pPr>
            <a:lvl4pPr indent="-228600" lvl="3" marL="1828800" algn="l">
              <a:spcBef>
                <a:spcPts val="500"/>
              </a:spcBef>
              <a:spcAft>
                <a:spcPts val="0"/>
              </a:spcAft>
              <a:buSzPts val="1200"/>
              <a:buNone/>
              <a:defRPr b="1" sz="1200"/>
            </a:lvl4pPr>
            <a:lvl5pPr indent="-228600" lvl="4" marL="2286000" algn="l">
              <a:spcBef>
                <a:spcPts val="500"/>
              </a:spcBef>
              <a:spcAft>
                <a:spcPts val="0"/>
              </a:spcAft>
              <a:buSzPts val="1200"/>
              <a:buNone/>
              <a:defRPr b="1" sz="1200"/>
            </a:lvl5pPr>
            <a:lvl6pPr indent="-228600" lvl="5" marL="2743200" algn="l">
              <a:spcBef>
                <a:spcPts val="500"/>
              </a:spcBef>
              <a:spcAft>
                <a:spcPts val="0"/>
              </a:spcAft>
              <a:buSzPts val="1200"/>
              <a:buNone/>
              <a:defRPr b="1" sz="1200"/>
            </a:lvl6pPr>
            <a:lvl7pPr indent="-228600" lvl="6" marL="3200400" algn="l">
              <a:spcBef>
                <a:spcPts val="500"/>
              </a:spcBef>
              <a:spcAft>
                <a:spcPts val="0"/>
              </a:spcAft>
              <a:buSzPts val="1200"/>
              <a:buNone/>
              <a:defRPr b="1" sz="1200"/>
            </a:lvl7pPr>
            <a:lvl8pPr indent="-228600" lvl="7" marL="3657600" algn="l">
              <a:spcBef>
                <a:spcPts val="500"/>
              </a:spcBef>
              <a:spcAft>
                <a:spcPts val="0"/>
              </a:spcAft>
              <a:buSzPts val="1200"/>
              <a:buNone/>
              <a:defRPr b="1" sz="1200"/>
            </a:lvl8pPr>
            <a:lvl9pPr indent="-228600" lvl="8" marL="4114800" algn="l">
              <a:spcBef>
                <a:spcPts val="500"/>
              </a:spcBef>
              <a:spcAft>
                <a:spcPts val="500"/>
              </a:spcAft>
              <a:buSzPts val="1200"/>
              <a:buNone/>
              <a:defRPr b="1" sz="1200"/>
            </a:lvl9pPr>
          </a:lstStyle>
          <a:p/>
        </p:txBody>
      </p:sp>
      <p:sp>
        <p:nvSpPr>
          <p:cNvPr id="52" name="Google Shape;52;p7"/>
          <p:cNvSpPr txBox="1"/>
          <p:nvPr>
            <p:ph idx="2" type="body"/>
          </p:nvPr>
        </p:nvSpPr>
        <p:spPr>
          <a:xfrm>
            <a:off x="611047" y="2063354"/>
            <a:ext cx="3892500" cy="23325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53" name="Google Shape;53;p7"/>
          <p:cNvSpPr txBox="1"/>
          <p:nvPr>
            <p:ph idx="3" type="body"/>
          </p:nvPr>
        </p:nvSpPr>
        <p:spPr>
          <a:xfrm>
            <a:off x="4640561" y="1631156"/>
            <a:ext cx="3895800" cy="432300"/>
          </a:xfrm>
          <a:prstGeom prst="rect">
            <a:avLst/>
          </a:prstGeom>
          <a:noFill/>
          <a:ln>
            <a:noFill/>
          </a:ln>
          <a:effectLst>
            <a:outerShdw blurRad="50800">
              <a:srgbClr val="000000">
                <a:alpha val="40000"/>
              </a:srgbClr>
            </a:outerShdw>
          </a:effectLst>
        </p:spPr>
        <p:txBody>
          <a:bodyPr anchorCtr="0" anchor="b" bIns="34275" lIns="68575" spcFirstLastPara="1" rIns="68575" wrap="square" tIns="34275">
            <a:noAutofit/>
          </a:bodyPr>
          <a:lstStyle>
            <a:lvl1pPr indent="-228600" lvl="0" marL="457200" algn="ctr">
              <a:spcBef>
                <a:spcPts val="300"/>
              </a:spcBef>
              <a:spcAft>
                <a:spcPts val="0"/>
              </a:spcAft>
              <a:buSzPts val="1500"/>
              <a:buNone/>
              <a:defRPr b="0" sz="1500"/>
            </a:lvl1pPr>
            <a:lvl2pPr indent="-228600" lvl="1" marL="914400" algn="l">
              <a:spcBef>
                <a:spcPts val="500"/>
              </a:spcBef>
              <a:spcAft>
                <a:spcPts val="0"/>
              </a:spcAft>
              <a:buSzPts val="1500"/>
              <a:buNone/>
              <a:defRPr b="1" sz="1500"/>
            </a:lvl2pPr>
            <a:lvl3pPr indent="-228600" lvl="2" marL="1371600" algn="l">
              <a:spcBef>
                <a:spcPts val="500"/>
              </a:spcBef>
              <a:spcAft>
                <a:spcPts val="0"/>
              </a:spcAft>
              <a:buSzPts val="1400"/>
              <a:buNone/>
              <a:defRPr b="1" sz="1400"/>
            </a:lvl3pPr>
            <a:lvl4pPr indent="-228600" lvl="3" marL="1828800" algn="l">
              <a:spcBef>
                <a:spcPts val="500"/>
              </a:spcBef>
              <a:spcAft>
                <a:spcPts val="0"/>
              </a:spcAft>
              <a:buSzPts val="1200"/>
              <a:buNone/>
              <a:defRPr b="1" sz="1200"/>
            </a:lvl4pPr>
            <a:lvl5pPr indent="-228600" lvl="4" marL="2286000" algn="l">
              <a:spcBef>
                <a:spcPts val="500"/>
              </a:spcBef>
              <a:spcAft>
                <a:spcPts val="0"/>
              </a:spcAft>
              <a:buSzPts val="1200"/>
              <a:buNone/>
              <a:defRPr b="1" sz="1200"/>
            </a:lvl5pPr>
            <a:lvl6pPr indent="-228600" lvl="5" marL="2743200" algn="l">
              <a:spcBef>
                <a:spcPts val="500"/>
              </a:spcBef>
              <a:spcAft>
                <a:spcPts val="0"/>
              </a:spcAft>
              <a:buSzPts val="1200"/>
              <a:buNone/>
              <a:defRPr b="1" sz="1200"/>
            </a:lvl6pPr>
            <a:lvl7pPr indent="-228600" lvl="6" marL="3200400" algn="l">
              <a:spcBef>
                <a:spcPts val="500"/>
              </a:spcBef>
              <a:spcAft>
                <a:spcPts val="0"/>
              </a:spcAft>
              <a:buSzPts val="1200"/>
              <a:buNone/>
              <a:defRPr b="1" sz="1200"/>
            </a:lvl7pPr>
            <a:lvl8pPr indent="-228600" lvl="7" marL="3657600" algn="l">
              <a:spcBef>
                <a:spcPts val="500"/>
              </a:spcBef>
              <a:spcAft>
                <a:spcPts val="0"/>
              </a:spcAft>
              <a:buSzPts val="1200"/>
              <a:buNone/>
              <a:defRPr b="1" sz="1200"/>
            </a:lvl8pPr>
            <a:lvl9pPr indent="-228600" lvl="8" marL="4114800" algn="l">
              <a:spcBef>
                <a:spcPts val="500"/>
              </a:spcBef>
              <a:spcAft>
                <a:spcPts val="500"/>
              </a:spcAft>
              <a:buSzPts val="1200"/>
              <a:buNone/>
              <a:defRPr b="1" sz="1200"/>
            </a:lvl9pPr>
          </a:lstStyle>
          <a:p/>
        </p:txBody>
      </p:sp>
      <p:sp>
        <p:nvSpPr>
          <p:cNvPr id="54" name="Google Shape;54;p7"/>
          <p:cNvSpPr txBox="1"/>
          <p:nvPr>
            <p:ph idx="4" type="body"/>
          </p:nvPr>
        </p:nvSpPr>
        <p:spPr>
          <a:xfrm>
            <a:off x="4640561" y="2063354"/>
            <a:ext cx="3895800" cy="2332500"/>
          </a:xfrm>
          <a:prstGeom prst="rect">
            <a:avLst/>
          </a:prstGeom>
          <a:noFill/>
          <a:ln>
            <a:noFill/>
          </a:ln>
          <a:effectLst>
            <a:outerShdw blurRad="50800">
              <a:srgbClr val="000000">
                <a:alpha val="40000"/>
              </a:srgbClr>
            </a:outerShdw>
          </a:effectLst>
        </p:spPr>
        <p:txBody>
          <a:bodyPr anchorCtr="0" anchor="t"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55" name="Google Shape;55;p7"/>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6" name="Google Shape;56;p7"/>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7" name="Google Shape;57;p7"/>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58" name="Shape 58"/>
        <p:cNvGrpSpPr/>
        <p:nvPr/>
      </p:nvGrpSpPr>
      <p:grpSpPr>
        <a:xfrm>
          <a:off x="0" y="0"/>
          <a:ext cx="0" cy="0"/>
          <a:chOff x="0" y="0"/>
          <a:chExt cx="0" cy="0"/>
        </a:xfrm>
      </p:grpSpPr>
      <p:sp>
        <p:nvSpPr>
          <p:cNvPr id="59" name="Google Shape;59;p8"/>
          <p:cNvSpPr/>
          <p:nvPr/>
        </p:nvSpPr>
        <p:spPr>
          <a:xfrm>
            <a:off x="0" y="0"/>
            <a:ext cx="9144000" cy="1639491"/>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60" name="Google Shape;60;p8"/>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8"/>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8"/>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8"/>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o" type="blank">
  <p:cSld name="BLANK">
    <p:spTree>
      <p:nvGrpSpPr>
        <p:cNvPr id="64" name="Shape 64"/>
        <p:cNvGrpSpPr/>
        <p:nvPr/>
      </p:nvGrpSpPr>
      <p:grpSpPr>
        <a:xfrm>
          <a:off x="0" y="0"/>
          <a:ext cx="0" cy="0"/>
          <a:chOff x="0" y="0"/>
          <a:chExt cx="0" cy="0"/>
        </a:xfrm>
      </p:grpSpPr>
      <p:sp>
        <p:nvSpPr>
          <p:cNvPr id="65" name="Google Shape;65;p9"/>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9"/>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9"/>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68" name="Shape 68"/>
        <p:cNvGrpSpPr/>
        <p:nvPr/>
      </p:nvGrpSpPr>
      <p:grpSpPr>
        <a:xfrm>
          <a:off x="0" y="0"/>
          <a:ext cx="0" cy="0"/>
          <a:chOff x="0" y="0"/>
          <a:chExt cx="0" cy="0"/>
        </a:xfrm>
      </p:grpSpPr>
      <p:sp>
        <p:nvSpPr>
          <p:cNvPr id="69" name="Google Shape;69;p10"/>
          <p:cNvSpPr/>
          <p:nvPr/>
        </p:nvSpPr>
        <p:spPr>
          <a:xfrm>
            <a:off x="804863" y="334565"/>
            <a:ext cx="2660653" cy="1360987"/>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70" name="Google Shape;70;p10"/>
          <p:cNvSpPr txBox="1"/>
          <p:nvPr>
            <p:ph type="title"/>
          </p:nvPr>
        </p:nvSpPr>
        <p:spPr>
          <a:xfrm>
            <a:off x="804863" y="334566"/>
            <a:ext cx="2660700" cy="1213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algn="l">
              <a:spcBef>
                <a:spcPts val="0"/>
              </a:spcBef>
              <a:spcAft>
                <a:spcPts val="0"/>
              </a:spcAft>
              <a:buClr>
                <a:srgbClr val="FEFEFE"/>
              </a:buClr>
              <a:buSzPts val="1500"/>
              <a:buFont typeface="Century Gothic"/>
              <a:buNone/>
              <a:defRPr b="1" sz="15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0"/>
          <p:cNvSpPr txBox="1"/>
          <p:nvPr>
            <p:ph idx="1" type="body"/>
          </p:nvPr>
        </p:nvSpPr>
        <p:spPr>
          <a:xfrm>
            <a:off x="3641725" y="334566"/>
            <a:ext cx="4689600" cy="40611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317500" lvl="0" marL="457200" algn="l">
              <a:spcBef>
                <a:spcPts val="300"/>
              </a:spcBef>
              <a:spcAft>
                <a:spcPts val="0"/>
              </a:spcAft>
              <a:buSzPts val="1400"/>
              <a:buChar char="🞆"/>
              <a:defRPr/>
            </a:lvl1pPr>
            <a:lvl2pPr indent="-317500" lvl="1" marL="914400" algn="l">
              <a:spcBef>
                <a:spcPts val="500"/>
              </a:spcBef>
              <a:spcAft>
                <a:spcPts val="0"/>
              </a:spcAft>
              <a:buSzPts val="1400"/>
              <a:buChar char="🞆"/>
              <a:defRPr/>
            </a:lvl2pPr>
            <a:lvl3pPr indent="-317500" lvl="2" marL="1371600" algn="l">
              <a:spcBef>
                <a:spcPts val="500"/>
              </a:spcBef>
              <a:spcAft>
                <a:spcPts val="0"/>
              </a:spcAft>
              <a:buSzPts val="1400"/>
              <a:buChar char="🞆"/>
              <a:defRPr/>
            </a:lvl3pPr>
            <a:lvl4pPr indent="-317500" lvl="3" marL="1828800" algn="l">
              <a:spcBef>
                <a:spcPts val="500"/>
              </a:spcBef>
              <a:spcAft>
                <a:spcPts val="0"/>
              </a:spcAft>
              <a:buSzPts val="1400"/>
              <a:buChar char="🞆"/>
              <a:defRPr/>
            </a:lvl4pPr>
            <a:lvl5pPr indent="-317500" lvl="4" marL="2286000" algn="l">
              <a:spcBef>
                <a:spcPts val="500"/>
              </a:spcBef>
              <a:spcAft>
                <a:spcPts val="0"/>
              </a:spcAft>
              <a:buSzPts val="1400"/>
              <a:buChar char="🞆"/>
              <a:defRPr/>
            </a:lvl5pPr>
            <a:lvl6pPr indent="-317500" lvl="5" marL="2743200" algn="l">
              <a:spcBef>
                <a:spcPts val="500"/>
              </a:spcBef>
              <a:spcAft>
                <a:spcPts val="0"/>
              </a:spcAft>
              <a:buSzPts val="1400"/>
              <a:buChar char="🞆"/>
              <a:defRPr/>
            </a:lvl6pPr>
            <a:lvl7pPr indent="-317500" lvl="6" marL="3200400" algn="l">
              <a:spcBef>
                <a:spcPts val="500"/>
              </a:spcBef>
              <a:spcAft>
                <a:spcPts val="0"/>
              </a:spcAft>
              <a:buSzPts val="1400"/>
              <a:buChar char="🞆"/>
              <a:defRPr/>
            </a:lvl7pPr>
            <a:lvl8pPr indent="-317500" lvl="7" marL="3657600" algn="l">
              <a:spcBef>
                <a:spcPts val="500"/>
              </a:spcBef>
              <a:spcAft>
                <a:spcPts val="0"/>
              </a:spcAft>
              <a:buSzPts val="1400"/>
              <a:buChar char="🞆"/>
              <a:defRPr/>
            </a:lvl8pPr>
            <a:lvl9pPr indent="-317500" lvl="8" marL="4114800" algn="l">
              <a:spcBef>
                <a:spcPts val="500"/>
              </a:spcBef>
              <a:spcAft>
                <a:spcPts val="500"/>
              </a:spcAft>
              <a:buSzPts val="1400"/>
              <a:buChar char="🞆"/>
              <a:defRPr/>
            </a:lvl9pPr>
          </a:lstStyle>
          <a:p/>
        </p:txBody>
      </p:sp>
      <p:sp>
        <p:nvSpPr>
          <p:cNvPr id="72" name="Google Shape;72;p10"/>
          <p:cNvSpPr txBox="1"/>
          <p:nvPr>
            <p:ph idx="2" type="body"/>
          </p:nvPr>
        </p:nvSpPr>
        <p:spPr>
          <a:xfrm>
            <a:off x="804863" y="1695554"/>
            <a:ext cx="2660700" cy="27003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228600" lvl="0" marL="457200" algn="l">
              <a:spcBef>
                <a:spcPts val="200"/>
              </a:spcBef>
              <a:spcAft>
                <a:spcPts val="0"/>
              </a:spcAft>
              <a:buSzPts val="1100"/>
              <a:buNone/>
              <a:defRPr sz="1100"/>
            </a:lvl1pPr>
            <a:lvl2pPr indent="-228600" lvl="1" marL="914400" algn="l">
              <a:spcBef>
                <a:spcPts val="500"/>
              </a:spcBef>
              <a:spcAft>
                <a:spcPts val="0"/>
              </a:spcAft>
              <a:buSzPts val="900"/>
              <a:buNone/>
              <a:defRPr sz="900"/>
            </a:lvl2pPr>
            <a:lvl3pPr indent="-228600" lvl="2" marL="1371600" algn="l">
              <a:spcBef>
                <a:spcPts val="500"/>
              </a:spcBef>
              <a:spcAft>
                <a:spcPts val="0"/>
              </a:spcAft>
              <a:buSzPts val="800"/>
              <a:buNone/>
              <a:defRPr sz="800"/>
            </a:lvl3pPr>
            <a:lvl4pPr indent="-228600" lvl="3" marL="1828800" algn="l">
              <a:spcBef>
                <a:spcPts val="500"/>
              </a:spcBef>
              <a:spcAft>
                <a:spcPts val="0"/>
              </a:spcAft>
              <a:buSzPts val="700"/>
              <a:buNone/>
              <a:defRPr sz="700"/>
            </a:lvl4pPr>
            <a:lvl5pPr indent="-228600" lvl="4" marL="2286000" algn="l">
              <a:spcBef>
                <a:spcPts val="500"/>
              </a:spcBef>
              <a:spcAft>
                <a:spcPts val="0"/>
              </a:spcAft>
              <a:buSzPts val="700"/>
              <a:buNone/>
              <a:defRPr sz="700"/>
            </a:lvl5pPr>
            <a:lvl6pPr indent="-228600" lvl="5" marL="2743200" algn="l">
              <a:spcBef>
                <a:spcPts val="500"/>
              </a:spcBef>
              <a:spcAft>
                <a:spcPts val="0"/>
              </a:spcAft>
              <a:buSzPts val="700"/>
              <a:buNone/>
              <a:defRPr sz="700"/>
            </a:lvl6pPr>
            <a:lvl7pPr indent="-228600" lvl="6" marL="3200400" algn="l">
              <a:spcBef>
                <a:spcPts val="500"/>
              </a:spcBef>
              <a:spcAft>
                <a:spcPts val="0"/>
              </a:spcAft>
              <a:buSzPts val="700"/>
              <a:buNone/>
              <a:defRPr sz="700"/>
            </a:lvl7pPr>
            <a:lvl8pPr indent="-228600" lvl="7" marL="3657600" algn="l">
              <a:spcBef>
                <a:spcPts val="500"/>
              </a:spcBef>
              <a:spcAft>
                <a:spcPts val="0"/>
              </a:spcAft>
              <a:buSzPts val="700"/>
              <a:buNone/>
              <a:defRPr sz="700"/>
            </a:lvl8pPr>
            <a:lvl9pPr indent="-228600" lvl="8" marL="4114800" algn="l">
              <a:spcBef>
                <a:spcPts val="500"/>
              </a:spcBef>
              <a:spcAft>
                <a:spcPts val="500"/>
              </a:spcAft>
              <a:buSzPts val="700"/>
              <a:buNone/>
              <a:defRPr sz="700"/>
            </a:lvl9pPr>
          </a:lstStyle>
          <a:p/>
        </p:txBody>
      </p:sp>
      <p:sp>
        <p:nvSpPr>
          <p:cNvPr id="73" name="Google Shape;73;p10"/>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0"/>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10"/>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07500" y="335391"/>
            <a:ext cx="7929000" cy="727800"/>
          </a:xfrm>
          <a:prstGeom prst="rect">
            <a:avLst/>
          </a:prstGeom>
          <a:noFill/>
          <a:ln>
            <a:noFill/>
          </a:ln>
          <a:effectLst>
            <a:outerShdw blurRad="50800">
              <a:srgbClr val="000000">
                <a:alpha val="60000"/>
              </a:srgbClr>
            </a:outerShdw>
          </a:effectLst>
        </p:spPr>
        <p:txBody>
          <a:bodyPr anchorCtr="0" anchor="b" bIns="34275" lIns="68575" spcFirstLastPara="1" rIns="68575" wrap="square" tIns="34275">
            <a:noAutofit/>
          </a:bodyPr>
          <a:lstStyle>
            <a:lvl1pPr lvl="0" marR="0" rtl="0" algn="l">
              <a:spcBef>
                <a:spcPts val="0"/>
              </a:spcBef>
              <a:spcAft>
                <a:spcPts val="0"/>
              </a:spcAft>
              <a:buClr>
                <a:srgbClr val="FEFEFE"/>
              </a:buClr>
              <a:buSzPts val="3000"/>
              <a:buFont typeface="Century Gothic"/>
              <a:buNone/>
              <a:defRPr b="1" i="0" sz="30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2"/>
                </a:solidFill>
              </a:defRPr>
            </a:lvl2pPr>
            <a:lvl3pPr lvl="2" marR="0" rtl="0" algn="l">
              <a:spcBef>
                <a:spcPts val="0"/>
              </a:spcBef>
              <a:spcAft>
                <a:spcPts val="0"/>
              </a:spcAft>
              <a:buSzPts val="1100"/>
              <a:buNone/>
              <a:defRPr b="0" i="0" sz="1400" u="none" cap="none" strike="noStrike">
                <a:solidFill>
                  <a:schemeClr val="lt2"/>
                </a:solidFill>
              </a:defRPr>
            </a:lvl3pPr>
            <a:lvl4pPr lvl="3" marR="0" rtl="0" algn="l">
              <a:spcBef>
                <a:spcPts val="0"/>
              </a:spcBef>
              <a:spcAft>
                <a:spcPts val="0"/>
              </a:spcAft>
              <a:buSzPts val="1100"/>
              <a:buNone/>
              <a:defRPr b="0" i="0" sz="1400" u="none" cap="none" strike="noStrike">
                <a:solidFill>
                  <a:schemeClr val="lt2"/>
                </a:solidFill>
              </a:defRPr>
            </a:lvl4pPr>
            <a:lvl5pPr lvl="4" marR="0" rtl="0" algn="l">
              <a:spcBef>
                <a:spcPts val="0"/>
              </a:spcBef>
              <a:spcAft>
                <a:spcPts val="0"/>
              </a:spcAft>
              <a:buSzPts val="1100"/>
              <a:buNone/>
              <a:defRPr b="0" i="0" sz="1400" u="none" cap="none" strike="noStrike">
                <a:solidFill>
                  <a:schemeClr val="lt2"/>
                </a:solidFill>
              </a:defRPr>
            </a:lvl5pPr>
            <a:lvl6pPr lvl="5" marR="0" rtl="0" algn="l">
              <a:spcBef>
                <a:spcPts val="0"/>
              </a:spcBef>
              <a:spcAft>
                <a:spcPts val="0"/>
              </a:spcAft>
              <a:buSzPts val="1100"/>
              <a:buNone/>
              <a:defRPr b="0" i="0" sz="1400" u="none" cap="none" strike="noStrike">
                <a:solidFill>
                  <a:schemeClr val="lt2"/>
                </a:solidFill>
              </a:defRPr>
            </a:lvl6pPr>
            <a:lvl7pPr lvl="6" marR="0" rtl="0" algn="l">
              <a:spcBef>
                <a:spcPts val="0"/>
              </a:spcBef>
              <a:spcAft>
                <a:spcPts val="0"/>
              </a:spcAft>
              <a:buSzPts val="1100"/>
              <a:buNone/>
              <a:defRPr b="0" i="0" sz="1400" u="none" cap="none" strike="noStrike">
                <a:solidFill>
                  <a:schemeClr val="lt2"/>
                </a:solidFill>
              </a:defRPr>
            </a:lvl7pPr>
            <a:lvl8pPr lvl="7" marR="0" rtl="0" algn="l">
              <a:spcBef>
                <a:spcPts val="0"/>
              </a:spcBef>
              <a:spcAft>
                <a:spcPts val="0"/>
              </a:spcAft>
              <a:buSzPts val="1100"/>
              <a:buNone/>
              <a:defRPr b="0" i="0" sz="1400" u="none" cap="none" strike="noStrike">
                <a:solidFill>
                  <a:schemeClr val="lt2"/>
                </a:solidFill>
              </a:defRPr>
            </a:lvl8pPr>
            <a:lvl9pPr lvl="8" marR="0" rtl="0" algn="l">
              <a:spcBef>
                <a:spcPts val="0"/>
              </a:spcBef>
              <a:spcAft>
                <a:spcPts val="0"/>
              </a:spcAft>
              <a:buSzPts val="1100"/>
              <a:buNone/>
              <a:defRPr b="0" i="0" sz="1400" u="none" cap="none" strike="noStrike">
                <a:solidFill>
                  <a:schemeClr val="lt2"/>
                </a:solidFill>
              </a:defRPr>
            </a:lvl9pPr>
          </a:lstStyle>
          <a:p/>
        </p:txBody>
      </p:sp>
      <p:sp>
        <p:nvSpPr>
          <p:cNvPr id="7" name="Google Shape;7;p1"/>
          <p:cNvSpPr txBox="1"/>
          <p:nvPr>
            <p:ph idx="1" type="body"/>
          </p:nvPr>
        </p:nvSpPr>
        <p:spPr>
          <a:xfrm>
            <a:off x="607500" y="1638301"/>
            <a:ext cx="7922400" cy="2755800"/>
          </a:xfrm>
          <a:prstGeom prst="rect">
            <a:avLst/>
          </a:prstGeom>
          <a:noFill/>
          <a:ln>
            <a:noFill/>
          </a:ln>
          <a:effectLst>
            <a:outerShdw blurRad="50800">
              <a:srgbClr val="000000">
                <a:alpha val="40000"/>
              </a:srgbClr>
            </a:outerShdw>
          </a:effectLst>
        </p:spPr>
        <p:txBody>
          <a:bodyPr anchorCtr="0" anchor="ctr" bIns="34275" lIns="68575" spcFirstLastPara="1" rIns="68575" wrap="square" tIns="34275">
            <a:normAutofit/>
          </a:bodyPr>
          <a:lstStyle>
            <a:lvl1pPr indent="-317500" lvl="0" marL="457200" marR="0" rtl="0" algn="l">
              <a:spcBef>
                <a:spcPts val="300"/>
              </a:spcBef>
              <a:spcAft>
                <a:spcPts val="0"/>
              </a:spcAft>
              <a:buClr>
                <a:schemeClr val="accent1"/>
              </a:buClr>
              <a:buSzPts val="1400"/>
              <a:buFont typeface="Noto Sans Symbols"/>
              <a:buChar char="🞆"/>
              <a:defRPr b="0" i="0" sz="1400" u="none" cap="none" strike="noStrike">
                <a:solidFill>
                  <a:schemeClr val="lt1"/>
                </a:solidFill>
                <a:latin typeface="Century Gothic"/>
                <a:ea typeface="Century Gothic"/>
                <a:cs typeface="Century Gothic"/>
                <a:sym typeface="Century Gothic"/>
              </a:defRPr>
            </a:lvl1pPr>
            <a:lvl2pPr indent="-304800" lvl="1" marL="914400" marR="0" rtl="0" algn="l">
              <a:spcBef>
                <a:spcPts val="5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2pPr>
            <a:lvl3pPr indent="-298450" lvl="2" marL="1371600" marR="0" rtl="0" algn="l">
              <a:spcBef>
                <a:spcPts val="500"/>
              </a:spcBef>
              <a:spcAft>
                <a:spcPts val="0"/>
              </a:spcAft>
              <a:buClr>
                <a:schemeClr val="accent1"/>
              </a:buClr>
              <a:buSzPts val="1100"/>
              <a:buFont typeface="Noto Sans Symbols"/>
              <a:buChar char="🞆"/>
              <a:defRPr b="0" i="0" sz="1100" u="none" cap="none" strike="noStrike">
                <a:solidFill>
                  <a:schemeClr val="lt1"/>
                </a:solidFill>
                <a:latin typeface="Century Gothic"/>
                <a:ea typeface="Century Gothic"/>
                <a:cs typeface="Century Gothic"/>
                <a:sym typeface="Century Gothic"/>
              </a:defRPr>
            </a:lvl3pPr>
            <a:lvl4pPr indent="-285750" lvl="3" marL="1828800"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4pPr>
            <a:lvl5pPr indent="-285750" lvl="4" marL="2286000"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5pPr>
            <a:lvl6pPr indent="-285750" lvl="5" marL="2743200"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6pPr>
            <a:lvl7pPr indent="-285750" lvl="6" marL="3200400"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7pPr>
            <a:lvl8pPr indent="-285750" lvl="7" marL="3657600" marR="0" rtl="0" algn="l">
              <a:spcBef>
                <a:spcPts val="500"/>
              </a:spcBef>
              <a:spcAft>
                <a:spcPts val="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8pPr>
            <a:lvl9pPr indent="-285750" lvl="8" marL="4114800" marR="0" rtl="0" algn="l">
              <a:spcBef>
                <a:spcPts val="500"/>
              </a:spcBef>
              <a:spcAft>
                <a:spcPts val="500"/>
              </a:spcAft>
              <a:buClr>
                <a:schemeClr val="accent1"/>
              </a:buClr>
              <a:buSzPts val="900"/>
              <a:buFont typeface="Noto Sans Symbols"/>
              <a:buChar char="🞆"/>
              <a:defRPr b="0" i="0" sz="900" u="none" cap="none" strike="noStrike">
                <a:solidFill>
                  <a:schemeClr val="lt1"/>
                </a:solidFill>
                <a:latin typeface="Century Gothic"/>
                <a:ea typeface="Century Gothic"/>
                <a:cs typeface="Century Gothic"/>
                <a:sym typeface="Century Gothic"/>
              </a:defRPr>
            </a:lvl9pPr>
          </a:lstStyle>
          <a:p/>
        </p:txBody>
      </p:sp>
      <p:sp>
        <p:nvSpPr>
          <p:cNvPr id="8" name="Google Shape;8;p1"/>
          <p:cNvSpPr txBox="1"/>
          <p:nvPr>
            <p:ph idx="11" type="ftr"/>
          </p:nvPr>
        </p:nvSpPr>
        <p:spPr>
          <a:xfrm>
            <a:off x="338636" y="4531022"/>
            <a:ext cx="6483300" cy="273900"/>
          </a:xfrm>
          <a:prstGeom prst="rect">
            <a:avLst/>
          </a:prstGeom>
          <a:noFill/>
          <a:ln>
            <a:noFill/>
          </a:ln>
        </p:spPr>
        <p:txBody>
          <a:bodyPr anchorCtr="0" anchor="b" bIns="34275" lIns="68575" spcFirstLastPara="1" rIns="68575" wrap="square" tIns="34275">
            <a:noAutofit/>
          </a:bodyPr>
          <a:lstStyle>
            <a:lvl1pPr lvl="0" marR="0" rtl="0" algn="l">
              <a:spcBef>
                <a:spcPts val="0"/>
              </a:spcBef>
              <a:spcAft>
                <a:spcPts val="0"/>
              </a:spcAft>
              <a:buSzPts val="1100"/>
              <a:buNone/>
              <a:defRPr b="0" i="0" sz="7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9" name="Google Shape;9;p1"/>
          <p:cNvSpPr txBox="1"/>
          <p:nvPr>
            <p:ph idx="10" type="dt"/>
          </p:nvPr>
        </p:nvSpPr>
        <p:spPr>
          <a:xfrm>
            <a:off x="7000969" y="4531022"/>
            <a:ext cx="1007700" cy="273900"/>
          </a:xfrm>
          <a:prstGeom prst="rect">
            <a:avLst/>
          </a:prstGeom>
          <a:noFill/>
          <a:ln>
            <a:noFill/>
          </a:ln>
        </p:spPr>
        <p:txBody>
          <a:bodyPr anchorCtr="0" anchor="b" bIns="34275" lIns="68575" spcFirstLastPara="1" rIns="68575" wrap="square" tIns="34275">
            <a:noAutofit/>
          </a:bodyPr>
          <a:lstStyle>
            <a:lvl1pPr lvl="0" marR="0" rtl="0" algn="r">
              <a:spcBef>
                <a:spcPts val="0"/>
              </a:spcBef>
              <a:spcAft>
                <a:spcPts val="0"/>
              </a:spcAft>
              <a:buSzPts val="1100"/>
              <a:buNone/>
              <a:defRPr b="0" i="0" sz="7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10" name="Google Shape;10;p1"/>
          <p:cNvSpPr txBox="1"/>
          <p:nvPr>
            <p:ph idx="12" type="sldNum"/>
          </p:nvPr>
        </p:nvSpPr>
        <p:spPr>
          <a:xfrm>
            <a:off x="8008748" y="4436916"/>
            <a:ext cx="796500" cy="367800"/>
          </a:xfrm>
          <a:prstGeom prst="rect">
            <a:avLst/>
          </a:prstGeom>
          <a:noFill/>
          <a:ln>
            <a:noFill/>
          </a:ln>
        </p:spPr>
        <p:txBody>
          <a:bodyPr anchorCtr="0" anchor="b" bIns="8100" lIns="68575" spcFirstLastPara="1" rIns="68575" wrap="square" tIns="34275">
            <a:noAutofit/>
          </a:bodyPr>
          <a:lstStyle>
            <a:lvl1pPr indent="0" lvl="0" marL="0" marR="0" rtl="0" algn="r">
              <a:spcBef>
                <a:spcPts val="0"/>
              </a:spcBef>
              <a:buNone/>
              <a:defRPr b="0" i="0" sz="1500" u="none" cap="none" strike="noStrike">
                <a:solidFill>
                  <a:schemeClr val="accent1"/>
                </a:solidFill>
                <a:latin typeface="Century Gothic"/>
                <a:ea typeface="Century Gothic"/>
                <a:cs typeface="Century Gothic"/>
                <a:sym typeface="Century Gothic"/>
              </a:defRPr>
            </a:lvl1pPr>
            <a:lvl2pPr indent="0" lvl="1" marL="0" marR="0" rtl="0" algn="r">
              <a:spcBef>
                <a:spcPts val="0"/>
              </a:spcBef>
              <a:buNone/>
              <a:defRPr b="0" i="0" sz="1500" u="none" cap="none" strike="noStrike">
                <a:solidFill>
                  <a:schemeClr val="accent1"/>
                </a:solidFill>
                <a:latin typeface="Century Gothic"/>
                <a:ea typeface="Century Gothic"/>
                <a:cs typeface="Century Gothic"/>
                <a:sym typeface="Century Gothic"/>
              </a:defRPr>
            </a:lvl2pPr>
            <a:lvl3pPr indent="0" lvl="2" marL="0" marR="0" rtl="0" algn="r">
              <a:spcBef>
                <a:spcPts val="0"/>
              </a:spcBef>
              <a:buNone/>
              <a:defRPr b="0" i="0" sz="1500" u="none" cap="none" strike="noStrike">
                <a:solidFill>
                  <a:schemeClr val="accent1"/>
                </a:solidFill>
                <a:latin typeface="Century Gothic"/>
                <a:ea typeface="Century Gothic"/>
                <a:cs typeface="Century Gothic"/>
                <a:sym typeface="Century Gothic"/>
              </a:defRPr>
            </a:lvl3pPr>
            <a:lvl4pPr indent="0" lvl="3" marL="0" marR="0" rtl="0" algn="r">
              <a:spcBef>
                <a:spcPts val="0"/>
              </a:spcBef>
              <a:buNone/>
              <a:defRPr b="0" i="0" sz="1500" u="none" cap="none" strike="noStrike">
                <a:solidFill>
                  <a:schemeClr val="accent1"/>
                </a:solidFill>
                <a:latin typeface="Century Gothic"/>
                <a:ea typeface="Century Gothic"/>
                <a:cs typeface="Century Gothic"/>
                <a:sym typeface="Century Gothic"/>
              </a:defRPr>
            </a:lvl4pPr>
            <a:lvl5pPr indent="0" lvl="4" marL="0" marR="0" rtl="0" algn="r">
              <a:spcBef>
                <a:spcPts val="0"/>
              </a:spcBef>
              <a:buNone/>
              <a:defRPr b="0" i="0" sz="1500" u="none" cap="none" strike="noStrike">
                <a:solidFill>
                  <a:schemeClr val="accent1"/>
                </a:solidFill>
                <a:latin typeface="Century Gothic"/>
                <a:ea typeface="Century Gothic"/>
                <a:cs typeface="Century Gothic"/>
                <a:sym typeface="Century Gothic"/>
              </a:defRPr>
            </a:lvl5pPr>
            <a:lvl6pPr indent="0" lvl="5" marL="0" marR="0" rtl="0" algn="r">
              <a:spcBef>
                <a:spcPts val="0"/>
              </a:spcBef>
              <a:buNone/>
              <a:defRPr b="0" i="0" sz="1500" u="none" cap="none" strike="noStrike">
                <a:solidFill>
                  <a:schemeClr val="accent1"/>
                </a:solidFill>
                <a:latin typeface="Century Gothic"/>
                <a:ea typeface="Century Gothic"/>
                <a:cs typeface="Century Gothic"/>
                <a:sym typeface="Century Gothic"/>
              </a:defRPr>
            </a:lvl6pPr>
            <a:lvl7pPr indent="0" lvl="6" marL="0" marR="0" rtl="0" algn="r">
              <a:spcBef>
                <a:spcPts val="0"/>
              </a:spcBef>
              <a:buNone/>
              <a:defRPr b="0" i="0" sz="1500" u="none" cap="none" strike="noStrike">
                <a:solidFill>
                  <a:schemeClr val="accent1"/>
                </a:solidFill>
                <a:latin typeface="Century Gothic"/>
                <a:ea typeface="Century Gothic"/>
                <a:cs typeface="Century Gothic"/>
                <a:sym typeface="Century Gothic"/>
              </a:defRPr>
            </a:lvl7pPr>
            <a:lvl8pPr indent="0" lvl="7" marL="0" marR="0" rtl="0" algn="r">
              <a:spcBef>
                <a:spcPts val="0"/>
              </a:spcBef>
              <a:buNone/>
              <a:defRPr b="0" i="0" sz="1500" u="none" cap="none" strike="noStrike">
                <a:solidFill>
                  <a:schemeClr val="accent1"/>
                </a:solidFill>
                <a:latin typeface="Century Gothic"/>
                <a:ea typeface="Century Gothic"/>
                <a:cs typeface="Century Gothic"/>
                <a:sym typeface="Century Gothic"/>
              </a:defRPr>
            </a:lvl8pPr>
            <a:lvl9pPr indent="0" lvl="8" marL="0" marR="0" rtl="0" algn="r">
              <a:spcBef>
                <a:spcPts val="0"/>
              </a:spcBef>
              <a:buNone/>
              <a:defRPr b="0" i="0" sz="15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34.png"/><Relationship Id="rId5" Type="http://schemas.openxmlformats.org/officeDocument/2006/relationships/image" Target="../media/image6.png"/><Relationship Id="rId6"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drive.google.com/file/d/1vJZiaN_8nq0yh0945G73KJDiw_XY1EDt/view" TargetMode="External"/><Relationship Id="rId4" Type="http://schemas.openxmlformats.org/officeDocument/2006/relationships/image" Target="../media/image7.png"/><Relationship Id="rId5" Type="http://schemas.openxmlformats.org/officeDocument/2006/relationships/hyperlink" Target="http://drive.google.com/file/d/1ikeUsFd7MnWk6oWb8XZ2Tfv1de_xmJkD/view" TargetMode="External"/><Relationship Id="rId6" Type="http://schemas.openxmlformats.org/officeDocument/2006/relationships/hyperlink" Target="http://drive.google.com/file/d/1lBWELAKtOIyPNUAlOkziTw52O9rVH-NV/view" TargetMode="External"/><Relationship Id="rId7" Type="http://schemas.openxmlformats.org/officeDocument/2006/relationships/hyperlink" Target="http://drive.google.com/file/d/1g1vgOadMCSaoVyrj3EPg08RZ2M1Bvsgi/view"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6.png"/><Relationship Id="rId5" Type="http://schemas.openxmlformats.org/officeDocument/2006/relationships/image" Target="../media/image20.png"/><Relationship Id="rId6" Type="http://schemas.openxmlformats.org/officeDocument/2006/relationships/image" Target="../media/image23.png"/><Relationship Id="rId7" Type="http://schemas.openxmlformats.org/officeDocument/2006/relationships/image" Target="../media/image18.png"/><Relationship Id="rId8"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22.jpg"/><Relationship Id="rId4" Type="http://schemas.openxmlformats.org/officeDocument/2006/relationships/image" Target="../media/image21.png"/><Relationship Id="rId9" Type="http://schemas.openxmlformats.org/officeDocument/2006/relationships/hyperlink" Target="https://www.linkedin.com/in/marco-carfora-55707a198/" TargetMode="External"/><Relationship Id="rId5" Type="http://schemas.openxmlformats.org/officeDocument/2006/relationships/image" Target="../media/image25.png"/><Relationship Id="rId6" Type="http://schemas.openxmlformats.org/officeDocument/2006/relationships/hyperlink" Target="https://www.linkedin.com/in/francesco-bovi-a450ab207/" TargetMode="External"/><Relationship Id="rId7" Type="http://schemas.openxmlformats.org/officeDocument/2006/relationships/image" Target="../media/image28.png"/><Relationship Id="rId8" Type="http://schemas.openxmlformats.org/officeDocument/2006/relationships/hyperlink" Target="https://www.linkedin.com/in/daniele-calisi-4088a11a6"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hyperlink" Target="mailto:sumappaudio@gmail.com" TargetMode="External"/><Relationship Id="rId4" Type="http://schemas.openxmlformats.org/officeDocument/2006/relationships/image" Target="../media/image24.png"/><Relationship Id="rId5" Type="http://schemas.openxmlformats.org/officeDocument/2006/relationships/hyperlink" Target="https://www.facebook.com/SumAppAudio" TargetMode="External"/><Relationship Id="rId6"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image" Target="../media/image32.pn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hyperlink" Target="https://forms.gle/JzLLyL3t9WeL8Aqm6" TargetMode="Externa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3.png"/><Relationship Id="rId5"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29.png"/><Relationship Id="rId4" Type="http://schemas.openxmlformats.org/officeDocument/2006/relationships/image" Target="../media/image31.png"/><Relationship Id="rId5" Type="http://schemas.openxmlformats.org/officeDocument/2006/relationships/image" Target="../media/image38.png"/><Relationship Id="rId6" Type="http://schemas.openxmlformats.org/officeDocument/2006/relationships/image" Target="../media/image3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image" Target="../media/image40.png"/><Relationship Id="rId4" Type="http://schemas.openxmlformats.org/officeDocument/2006/relationships/image" Target="../media/image36.png"/></Relationships>
</file>

<file path=ppt/slides/_rels/slide33.xml.rels><?xml version="1.0" encoding="UTF-8" standalone="yes"?><Relationships xmlns="http://schemas.openxmlformats.org/package/2006/relationships"><Relationship Id="rId11" Type="http://schemas.openxmlformats.org/officeDocument/2006/relationships/image" Target="../media/image47.png"/><Relationship Id="rId10" Type="http://schemas.openxmlformats.org/officeDocument/2006/relationships/image" Target="../media/image46.png"/><Relationship Id="rId12" Type="http://schemas.openxmlformats.org/officeDocument/2006/relationships/image" Target="../media/image39.png"/><Relationship Id="rId1" Type="http://schemas.openxmlformats.org/officeDocument/2006/relationships/slideLayout" Target="../slideLayouts/slideLayout9.xml"/><Relationship Id="rId2" Type="http://schemas.openxmlformats.org/officeDocument/2006/relationships/notesSlide" Target="../notesSlides/notesSlide33.xml"/><Relationship Id="rId3" Type="http://schemas.openxmlformats.org/officeDocument/2006/relationships/image" Target="../media/image35.png"/><Relationship Id="rId4" Type="http://schemas.openxmlformats.org/officeDocument/2006/relationships/image" Target="../media/image41.png"/><Relationship Id="rId9" Type="http://schemas.openxmlformats.org/officeDocument/2006/relationships/image" Target="../media/image56.png"/><Relationship Id="rId5" Type="http://schemas.openxmlformats.org/officeDocument/2006/relationships/image" Target="../media/image37.png"/><Relationship Id="rId6" Type="http://schemas.openxmlformats.org/officeDocument/2006/relationships/image" Target="../media/image42.png"/><Relationship Id="rId7" Type="http://schemas.openxmlformats.org/officeDocument/2006/relationships/image" Target="../media/image36.png"/><Relationship Id="rId8"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63.png"/><Relationship Id="rId4" Type="http://schemas.openxmlformats.org/officeDocument/2006/relationships/hyperlink" Target="https://forms.gle/CLrzM3CAkxBQKcDU7"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48.png"/><Relationship Id="rId4" Type="http://schemas.openxmlformats.org/officeDocument/2006/relationships/image" Target="../media/image50.png"/><Relationship Id="rId9" Type="http://schemas.openxmlformats.org/officeDocument/2006/relationships/image" Target="../media/image39.png"/><Relationship Id="rId5" Type="http://schemas.openxmlformats.org/officeDocument/2006/relationships/image" Target="../media/image51.png"/><Relationship Id="rId6" Type="http://schemas.openxmlformats.org/officeDocument/2006/relationships/image" Target="../media/image57.png"/><Relationship Id="rId7" Type="http://schemas.openxmlformats.org/officeDocument/2006/relationships/image" Target="../media/image54.png"/><Relationship Id="rId8" Type="http://schemas.openxmlformats.org/officeDocument/2006/relationships/image" Target="../media/image5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image" Target="../media/image61.png"/><Relationship Id="rId4" Type="http://schemas.openxmlformats.org/officeDocument/2006/relationships/image" Target="../media/image36.png"/><Relationship Id="rId5" Type="http://schemas.openxmlformats.org/officeDocument/2006/relationships/image" Target="../media/image5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image" Target="../media/image58.png"/><Relationship Id="rId4" Type="http://schemas.openxmlformats.org/officeDocument/2006/relationships/image" Target="../media/image65.png"/><Relationship Id="rId5" Type="http://schemas.openxmlformats.org/officeDocument/2006/relationships/image" Target="../media/image7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hyperlink" Target="http://drive.google.com/file/d/1ikeUsFd7MnWk6oWb8XZ2Tfv1de_xmJkD/view" TargetMode="External"/><Relationship Id="rId4" Type="http://schemas.openxmlformats.org/officeDocument/2006/relationships/image" Target="../media/image49.png"/><Relationship Id="rId5" Type="http://schemas.openxmlformats.org/officeDocument/2006/relationships/hyperlink" Target="http://drive.google.com/file/d/1lBWELAKtOIyPNUAlOkziTw52O9rVH-NV/view" TargetMode="External"/><Relationship Id="rId6" Type="http://schemas.openxmlformats.org/officeDocument/2006/relationships/hyperlink" Target="http://drive.google.com/file/d/1vJZiaN_8nq0yh0945G73KJDiw_XY1EDt/view" TargetMode="External"/><Relationship Id="rId7" Type="http://schemas.openxmlformats.org/officeDocument/2006/relationships/hyperlink" Target="http://drive.google.com/file/d/1g1vgOadMCSaoVyrj3EPg08RZ2M1Bvsgi/view"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60.png"/><Relationship Id="rId4" Type="http://schemas.openxmlformats.org/officeDocument/2006/relationships/hyperlink" Target="http://drive.google.com/file/d/1l8QYVRg9bhw74dxxwA6fsbpCTB5oml_S/view" TargetMode="External"/><Relationship Id="rId5" Type="http://schemas.openxmlformats.org/officeDocument/2006/relationships/image" Target="../media/image7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 Id="rId3" Type="http://schemas.openxmlformats.org/officeDocument/2006/relationships/hyperlink" Target="https://forms.gle/QuVuZAP4pvYhy48HA" TargetMode="External"/><Relationship Id="rId4" Type="http://schemas.openxmlformats.org/officeDocument/2006/relationships/image" Target="../media/image6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 Id="rId3" Type="http://schemas.openxmlformats.org/officeDocument/2006/relationships/image" Target="../media/image56.png"/><Relationship Id="rId4" Type="http://schemas.openxmlformats.org/officeDocument/2006/relationships/image" Target="../media/image47.png"/><Relationship Id="rId9" Type="http://schemas.openxmlformats.org/officeDocument/2006/relationships/image" Target="../media/image36.png"/><Relationship Id="rId5" Type="http://schemas.openxmlformats.org/officeDocument/2006/relationships/image" Target="../media/image71.png"/><Relationship Id="rId6" Type="http://schemas.openxmlformats.org/officeDocument/2006/relationships/image" Target="../media/image72.png"/><Relationship Id="rId7" Type="http://schemas.openxmlformats.org/officeDocument/2006/relationships/image" Target="../media/image66.png"/><Relationship Id="rId8" Type="http://schemas.openxmlformats.org/officeDocument/2006/relationships/image" Target="../media/image6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 Id="rId3" Type="http://schemas.openxmlformats.org/officeDocument/2006/relationships/image" Target="../media/image15.png"/><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75.png"/><Relationship Id="rId4" Type="http://schemas.openxmlformats.org/officeDocument/2006/relationships/image" Target="../media/image7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7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78.png"/><Relationship Id="rId4" Type="http://schemas.openxmlformats.org/officeDocument/2006/relationships/image" Target="../media/image73.png"/><Relationship Id="rId5" Type="http://schemas.openxmlformats.org/officeDocument/2006/relationships/image" Target="../media/image8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 Id="rId3" Type="http://schemas.openxmlformats.org/officeDocument/2006/relationships/image" Target="../media/image77.png"/><Relationship Id="rId4" Type="http://schemas.openxmlformats.org/officeDocument/2006/relationships/image" Target="../media/image8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33.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4.png"/><Relationship Id="rId5" Type="http://schemas.openxmlformats.org/officeDocument/2006/relationships/image" Target="../media/image10.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idx="4294967295" type="subTitle"/>
          </p:nvPr>
        </p:nvSpPr>
        <p:spPr>
          <a:xfrm>
            <a:off x="3821100" y="4048775"/>
            <a:ext cx="1501800" cy="889500"/>
          </a:xfrm>
          <a:prstGeom prst="rect">
            <a:avLst/>
          </a:prstGeom>
          <a:ln cap="flat" cmpd="sng" w="9525">
            <a:solidFill>
              <a:srgbClr val="F1C232"/>
            </a:solidFill>
            <a:prstDash val="solid"/>
            <a:round/>
            <a:headEnd len="sm" w="sm" type="none"/>
            <a:tailEnd len="sm" w="sm" type="none"/>
          </a:ln>
        </p:spPr>
        <p:txBody>
          <a:bodyPr anchorCtr="0" anchor="ctr" bIns="34275" lIns="68575" spcFirstLastPara="1" rIns="68575" wrap="square" tIns="34275">
            <a:noAutofit/>
          </a:bodyPr>
          <a:lstStyle/>
          <a:p>
            <a:pPr indent="0" lvl="0" marL="0" rtl="0" algn="l">
              <a:spcBef>
                <a:spcPts val="300"/>
              </a:spcBef>
              <a:spcAft>
                <a:spcPts val="0"/>
              </a:spcAft>
              <a:buNone/>
            </a:pPr>
            <a:r>
              <a:t/>
            </a:r>
            <a:endParaRPr/>
          </a:p>
          <a:p>
            <a:pPr indent="0" lvl="0" marL="0" rtl="0" algn="l">
              <a:spcBef>
                <a:spcPts val="500"/>
              </a:spcBef>
              <a:spcAft>
                <a:spcPts val="0"/>
              </a:spcAft>
              <a:buNone/>
            </a:pPr>
            <a:r>
              <a:rPr lang="it"/>
              <a:t>Marco Carfora</a:t>
            </a:r>
            <a:endParaRPr/>
          </a:p>
          <a:p>
            <a:pPr indent="0" lvl="0" marL="0" rtl="0" algn="l">
              <a:spcBef>
                <a:spcPts val="500"/>
              </a:spcBef>
              <a:spcAft>
                <a:spcPts val="0"/>
              </a:spcAft>
              <a:buNone/>
            </a:pPr>
            <a:r>
              <a:rPr lang="it"/>
              <a:t>Daniele Calisi</a:t>
            </a:r>
            <a:endParaRPr/>
          </a:p>
          <a:p>
            <a:pPr indent="0" lvl="0" marL="0" rtl="0" algn="l">
              <a:spcBef>
                <a:spcPts val="500"/>
              </a:spcBef>
              <a:spcAft>
                <a:spcPts val="0"/>
              </a:spcAft>
              <a:buNone/>
            </a:pPr>
            <a:r>
              <a:rPr lang="it"/>
              <a:t>Francesco Bovi</a:t>
            </a:r>
            <a:endParaRPr/>
          </a:p>
          <a:p>
            <a:pPr indent="0" lvl="0" marL="0" rtl="0" algn="l">
              <a:spcBef>
                <a:spcPts val="500"/>
              </a:spcBef>
              <a:spcAft>
                <a:spcPts val="500"/>
              </a:spcAft>
              <a:buNone/>
            </a:pPr>
            <a:r>
              <a:t/>
            </a:r>
            <a:endParaRPr/>
          </a:p>
        </p:txBody>
      </p:sp>
      <p:sp>
        <p:nvSpPr>
          <p:cNvPr id="116" name="Google Shape;116;p16"/>
          <p:cNvSpPr txBox="1"/>
          <p:nvPr/>
        </p:nvSpPr>
        <p:spPr>
          <a:xfrm>
            <a:off x="1260900" y="2656213"/>
            <a:ext cx="6622200" cy="1108200"/>
          </a:xfrm>
          <a:prstGeom prst="rect">
            <a:avLst/>
          </a:prstGeom>
          <a:noFill/>
          <a:ln cap="flat" cmpd="sng" w="28575">
            <a:solidFill>
              <a:srgbClr val="F1C23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sz="3000">
                <a:solidFill>
                  <a:srgbClr val="FEFEFE"/>
                </a:solidFill>
                <a:latin typeface="Trebuchet MS"/>
                <a:ea typeface="Trebuchet MS"/>
                <a:cs typeface="Trebuchet MS"/>
                <a:sym typeface="Trebuchet MS"/>
              </a:rPr>
              <a:t>Improve dyslexics learning through a student-to-student model</a:t>
            </a:r>
            <a:endParaRPr sz="3000">
              <a:solidFill>
                <a:srgbClr val="FEFEFE"/>
              </a:solidFill>
              <a:latin typeface="Trebuchet MS"/>
              <a:ea typeface="Trebuchet MS"/>
              <a:cs typeface="Trebuchet MS"/>
              <a:sym typeface="Trebuchet MS"/>
            </a:endParaRPr>
          </a:p>
        </p:txBody>
      </p:sp>
      <p:pic>
        <p:nvPicPr>
          <p:cNvPr id="117" name="Google Shape;117;p16"/>
          <p:cNvPicPr preferRelativeResize="0"/>
          <p:nvPr/>
        </p:nvPicPr>
        <p:blipFill>
          <a:blip r:embed="rId3">
            <a:alphaModFix/>
          </a:blip>
          <a:stretch>
            <a:fillRect/>
          </a:stretch>
        </p:blipFill>
        <p:spPr>
          <a:xfrm>
            <a:off x="2341675" y="170750"/>
            <a:ext cx="4460636" cy="2201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p:nvPr/>
        </p:nvSpPr>
        <p:spPr>
          <a:xfrm>
            <a:off x="746038" y="3182300"/>
            <a:ext cx="1087500" cy="1139700"/>
          </a:xfrm>
          <a:prstGeom prst="rect">
            <a:avLst/>
          </a:prstGeom>
          <a:solidFill>
            <a:srgbClr val="FFFFFF"/>
          </a:solidFill>
          <a:ln cap="flat" cmpd="sng" w="9525">
            <a:solidFill>
              <a:srgbClr val="2C3C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5"/>
          <p:cNvSpPr txBox="1"/>
          <p:nvPr/>
        </p:nvSpPr>
        <p:spPr>
          <a:xfrm>
            <a:off x="2121788" y="1969875"/>
            <a:ext cx="1695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it" sz="1200">
                <a:solidFill>
                  <a:schemeClr val="accent3"/>
                </a:solidFill>
                <a:latin typeface="Trebuchet MS"/>
                <a:ea typeface="Trebuchet MS"/>
                <a:cs typeface="Trebuchet MS"/>
                <a:sym typeface="Trebuchet MS"/>
              </a:rPr>
              <a:t>Uploads</a:t>
            </a:r>
            <a:r>
              <a:rPr lang="it" sz="1200">
                <a:solidFill>
                  <a:schemeClr val="accent3"/>
                </a:solidFill>
                <a:latin typeface="Trebuchet MS"/>
                <a:ea typeface="Trebuchet MS"/>
                <a:cs typeface="Trebuchet MS"/>
                <a:sym typeface="Trebuchet MS"/>
              </a:rPr>
              <a:t> </a:t>
            </a:r>
            <a:r>
              <a:rPr lang="it" sz="1200">
                <a:solidFill>
                  <a:srgbClr val="FEFEFE"/>
                </a:solidFill>
                <a:latin typeface="Trebuchet MS"/>
                <a:ea typeface="Trebuchet MS"/>
                <a:cs typeface="Trebuchet MS"/>
                <a:sym typeface="Trebuchet MS"/>
              </a:rPr>
              <a:t>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223" name="Google Shape;223;p25"/>
          <p:cNvSpPr/>
          <p:nvPr/>
        </p:nvSpPr>
        <p:spPr>
          <a:xfrm>
            <a:off x="4044163" y="1363238"/>
            <a:ext cx="1139700" cy="2442300"/>
          </a:xfrm>
          <a:prstGeom prst="rect">
            <a:avLst/>
          </a:prstGeom>
          <a:solidFill>
            <a:srgbClr val="FEFEF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Main roles</a:t>
            </a:r>
            <a:endParaRPr sz="4200">
              <a:latin typeface="Trebuchet MS"/>
              <a:ea typeface="Trebuchet MS"/>
              <a:cs typeface="Trebuchet MS"/>
              <a:sym typeface="Trebuchet MS"/>
            </a:endParaRPr>
          </a:p>
        </p:txBody>
      </p:sp>
      <p:pic>
        <p:nvPicPr>
          <p:cNvPr id="225" name="Google Shape;225;p25"/>
          <p:cNvPicPr preferRelativeResize="0"/>
          <p:nvPr/>
        </p:nvPicPr>
        <p:blipFill>
          <a:blip r:embed="rId3">
            <a:alphaModFix/>
          </a:blip>
          <a:stretch>
            <a:fillRect/>
          </a:stretch>
        </p:blipFill>
        <p:spPr>
          <a:xfrm>
            <a:off x="3308412" y="1238092"/>
            <a:ext cx="2692582" cy="2692582"/>
          </a:xfrm>
          <a:prstGeom prst="rect">
            <a:avLst/>
          </a:prstGeom>
          <a:noFill/>
          <a:ln>
            <a:noFill/>
          </a:ln>
        </p:spPr>
      </p:pic>
      <p:pic>
        <p:nvPicPr>
          <p:cNvPr id="226" name="Google Shape;226;p25"/>
          <p:cNvPicPr preferRelativeResize="0"/>
          <p:nvPr/>
        </p:nvPicPr>
        <p:blipFill>
          <a:blip r:embed="rId4">
            <a:alphaModFix/>
          </a:blip>
          <a:stretch>
            <a:fillRect/>
          </a:stretch>
        </p:blipFill>
        <p:spPr>
          <a:xfrm>
            <a:off x="775863" y="1421874"/>
            <a:ext cx="1087550" cy="1138149"/>
          </a:xfrm>
          <a:prstGeom prst="rect">
            <a:avLst/>
          </a:prstGeom>
          <a:noFill/>
          <a:ln cap="flat" cmpd="sng" w="19050">
            <a:solidFill>
              <a:srgbClr val="F1C232"/>
            </a:solidFill>
            <a:prstDash val="solid"/>
            <a:round/>
            <a:headEnd len="sm" w="sm" type="none"/>
            <a:tailEnd len="sm" w="sm" type="none"/>
          </a:ln>
        </p:spPr>
      </p:pic>
      <p:cxnSp>
        <p:nvCxnSpPr>
          <p:cNvPr id="227" name="Google Shape;227;p25"/>
          <p:cNvCxnSpPr/>
          <p:nvPr/>
        </p:nvCxnSpPr>
        <p:spPr>
          <a:xfrm>
            <a:off x="2028612" y="2584983"/>
            <a:ext cx="1533900" cy="9000"/>
          </a:xfrm>
          <a:prstGeom prst="straightConnector1">
            <a:avLst/>
          </a:prstGeom>
          <a:noFill/>
          <a:ln cap="flat" cmpd="sng" w="9525">
            <a:solidFill>
              <a:schemeClr val="dk2"/>
            </a:solidFill>
            <a:prstDash val="solid"/>
            <a:round/>
            <a:headEnd len="med" w="med" type="none"/>
            <a:tailEnd len="med" w="med" type="triangle"/>
          </a:ln>
        </p:spPr>
      </p:cxnSp>
      <p:sp>
        <p:nvSpPr>
          <p:cNvPr id="228" name="Google Shape;228;p25"/>
          <p:cNvSpPr/>
          <p:nvPr/>
        </p:nvSpPr>
        <p:spPr>
          <a:xfrm>
            <a:off x="2044371" y="1840250"/>
            <a:ext cx="17562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rot="-10799413">
            <a:off x="5513202" y="2647729"/>
            <a:ext cx="17559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txBox="1"/>
          <p:nvPr/>
        </p:nvSpPr>
        <p:spPr>
          <a:xfrm>
            <a:off x="398637" y="2543763"/>
            <a:ext cx="1842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EFEFE"/>
                </a:solidFill>
                <a:latin typeface="Trebuchet MS"/>
                <a:ea typeface="Trebuchet MS"/>
                <a:cs typeface="Trebuchet MS"/>
                <a:sym typeface="Trebuchet MS"/>
              </a:rPr>
              <a:t>NON-DYSLEXIC STUDENT</a:t>
            </a:r>
            <a:endParaRPr sz="1200">
              <a:solidFill>
                <a:srgbClr val="FEFEFE"/>
              </a:solidFill>
              <a:latin typeface="Trebuchet MS"/>
              <a:ea typeface="Trebuchet MS"/>
              <a:cs typeface="Trebuchet MS"/>
              <a:sym typeface="Trebuchet MS"/>
            </a:endParaRPr>
          </a:p>
        </p:txBody>
      </p:sp>
      <p:sp>
        <p:nvSpPr>
          <p:cNvPr id="231" name="Google Shape;231;p25"/>
          <p:cNvSpPr txBox="1"/>
          <p:nvPr/>
        </p:nvSpPr>
        <p:spPr>
          <a:xfrm>
            <a:off x="7246663" y="3017225"/>
            <a:ext cx="15339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EFEFE"/>
                </a:solidFill>
                <a:latin typeface="Trebuchet MS"/>
                <a:ea typeface="Trebuchet MS"/>
                <a:cs typeface="Trebuchet MS"/>
                <a:sym typeface="Trebuchet MS"/>
              </a:rPr>
              <a:t>DYSLEXIC STUDENT</a:t>
            </a:r>
            <a:endParaRPr sz="1200">
              <a:solidFill>
                <a:srgbClr val="FEFEFE"/>
              </a:solidFill>
              <a:latin typeface="Trebuchet MS"/>
              <a:ea typeface="Trebuchet MS"/>
              <a:cs typeface="Trebuchet MS"/>
              <a:sym typeface="Trebuchet MS"/>
            </a:endParaRPr>
          </a:p>
        </p:txBody>
      </p:sp>
      <p:pic>
        <p:nvPicPr>
          <p:cNvPr id="232" name="Google Shape;232;p25"/>
          <p:cNvPicPr preferRelativeResize="0"/>
          <p:nvPr/>
        </p:nvPicPr>
        <p:blipFill>
          <a:blip r:embed="rId4">
            <a:alphaModFix/>
          </a:blip>
          <a:stretch>
            <a:fillRect/>
          </a:stretch>
        </p:blipFill>
        <p:spPr>
          <a:xfrm>
            <a:off x="7445988" y="1879074"/>
            <a:ext cx="1087550" cy="1138149"/>
          </a:xfrm>
          <a:prstGeom prst="rect">
            <a:avLst/>
          </a:prstGeom>
          <a:noFill/>
          <a:ln cap="flat" cmpd="sng" w="19050">
            <a:solidFill>
              <a:srgbClr val="F1C232"/>
            </a:solidFill>
            <a:prstDash val="solid"/>
            <a:round/>
            <a:headEnd len="sm" w="sm" type="none"/>
            <a:tailEnd len="sm" w="sm" type="none"/>
          </a:ln>
        </p:spPr>
      </p:pic>
      <p:sp>
        <p:nvSpPr>
          <p:cNvPr id="233" name="Google Shape;233;p25"/>
          <p:cNvSpPr txBox="1"/>
          <p:nvPr/>
        </p:nvSpPr>
        <p:spPr>
          <a:xfrm>
            <a:off x="5558213" y="2126300"/>
            <a:ext cx="17355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t" sz="1200">
                <a:solidFill>
                  <a:schemeClr val="accent3"/>
                </a:solidFill>
                <a:latin typeface="Trebuchet MS"/>
                <a:ea typeface="Trebuchet MS"/>
                <a:cs typeface="Trebuchet MS"/>
                <a:sym typeface="Trebuchet MS"/>
              </a:rPr>
              <a:t>Listens to</a:t>
            </a:r>
            <a:r>
              <a:rPr lang="it" sz="1200">
                <a:solidFill>
                  <a:schemeClr val="accent3"/>
                </a:solidFill>
                <a:latin typeface="Trebuchet MS"/>
                <a:ea typeface="Trebuchet MS"/>
                <a:cs typeface="Trebuchet MS"/>
                <a:sym typeface="Trebuchet MS"/>
              </a:rPr>
              <a:t> </a:t>
            </a:r>
            <a:r>
              <a:rPr lang="it" sz="1200">
                <a:solidFill>
                  <a:srgbClr val="FEFEFE"/>
                </a:solidFill>
                <a:latin typeface="Trebuchet MS"/>
                <a:ea typeface="Trebuchet MS"/>
                <a:cs typeface="Trebuchet MS"/>
                <a:sym typeface="Trebuchet MS"/>
              </a:rPr>
              <a:t>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234" name="Google Shape;234;p25"/>
          <p:cNvSpPr/>
          <p:nvPr/>
        </p:nvSpPr>
        <p:spPr>
          <a:xfrm rot="587">
            <a:off x="5513202" y="2013229"/>
            <a:ext cx="17559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txBox="1"/>
          <p:nvPr/>
        </p:nvSpPr>
        <p:spPr>
          <a:xfrm>
            <a:off x="5735213" y="2764050"/>
            <a:ext cx="1533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it" sz="1200">
                <a:solidFill>
                  <a:srgbClr val="FEFEFE"/>
                </a:solidFill>
                <a:latin typeface="Trebuchet MS"/>
                <a:ea typeface="Trebuchet MS"/>
                <a:cs typeface="Trebuchet MS"/>
                <a:sym typeface="Trebuchet MS"/>
              </a:rPr>
              <a:t>Gives feedbacks</a:t>
            </a:r>
            <a:endParaRPr sz="1200">
              <a:solidFill>
                <a:srgbClr val="FEFEFE"/>
              </a:solidFill>
              <a:latin typeface="Trebuchet MS"/>
              <a:ea typeface="Trebuchet MS"/>
              <a:cs typeface="Trebuchet MS"/>
              <a:sym typeface="Trebuchet MS"/>
            </a:endParaRPr>
          </a:p>
        </p:txBody>
      </p:sp>
      <p:pic>
        <p:nvPicPr>
          <p:cNvPr id="236" name="Google Shape;236;p25"/>
          <p:cNvPicPr preferRelativeResize="0"/>
          <p:nvPr/>
        </p:nvPicPr>
        <p:blipFill>
          <a:blip r:embed="rId5">
            <a:alphaModFix/>
          </a:blip>
          <a:stretch>
            <a:fillRect/>
          </a:stretch>
        </p:blipFill>
        <p:spPr>
          <a:xfrm>
            <a:off x="4102879" y="2202500"/>
            <a:ext cx="1033337" cy="498100"/>
          </a:xfrm>
          <a:prstGeom prst="rect">
            <a:avLst/>
          </a:prstGeom>
          <a:noFill/>
          <a:ln>
            <a:noFill/>
          </a:ln>
        </p:spPr>
      </p:pic>
      <p:pic>
        <p:nvPicPr>
          <p:cNvPr id="237" name="Google Shape;237;p25"/>
          <p:cNvPicPr preferRelativeResize="0"/>
          <p:nvPr/>
        </p:nvPicPr>
        <p:blipFill>
          <a:blip r:embed="rId6">
            <a:alphaModFix/>
          </a:blip>
          <a:stretch>
            <a:fillRect/>
          </a:stretch>
        </p:blipFill>
        <p:spPr>
          <a:xfrm>
            <a:off x="745973" y="3182294"/>
            <a:ext cx="1087549" cy="1139700"/>
          </a:xfrm>
          <a:prstGeom prst="rect">
            <a:avLst/>
          </a:prstGeom>
          <a:noFill/>
          <a:ln cap="flat" cmpd="sng" w="19050">
            <a:solidFill>
              <a:srgbClr val="F1C232"/>
            </a:solidFill>
            <a:prstDash val="solid"/>
            <a:round/>
            <a:headEnd len="sm" w="sm" type="none"/>
            <a:tailEnd len="sm" w="sm" type="none"/>
          </a:ln>
          <a:effectLst>
            <a:outerShdw blurRad="57150" rotWithShape="0" algn="bl" dir="5400000" dist="19050">
              <a:srgbClr val="EFEFEF">
                <a:alpha val="50000"/>
              </a:srgbClr>
            </a:outerShdw>
          </a:effectLst>
        </p:spPr>
      </p:pic>
      <p:sp>
        <p:nvSpPr>
          <p:cNvPr id="238" name="Google Shape;238;p25"/>
          <p:cNvSpPr txBox="1"/>
          <p:nvPr/>
        </p:nvSpPr>
        <p:spPr>
          <a:xfrm rot="3651">
            <a:off x="2091349" y="3387750"/>
            <a:ext cx="1695001" cy="24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EFEFE"/>
                </a:solidFill>
                <a:latin typeface="Trebuchet MS"/>
                <a:ea typeface="Trebuchet MS"/>
                <a:cs typeface="Trebuchet MS"/>
                <a:sym typeface="Trebuchet MS"/>
              </a:rPr>
              <a:t>Certifies 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239" name="Google Shape;239;p25"/>
          <p:cNvSpPr/>
          <p:nvPr/>
        </p:nvSpPr>
        <p:spPr>
          <a:xfrm>
            <a:off x="2060759" y="3271575"/>
            <a:ext cx="1756200" cy="220200"/>
          </a:xfrm>
          <a:prstGeom prst="rightArrow">
            <a:avLst>
              <a:gd fmla="val 50000" name="adj1"/>
              <a:gd fmla="val 50000" name="adj2"/>
            </a:avLst>
          </a:prstGeom>
          <a:solidFill>
            <a:srgbClr val="F1C232"/>
          </a:solidFill>
          <a:ln cap="flat" cmpd="sng" w="9525">
            <a:solidFill>
              <a:srgbClr val="2C3C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5"/>
          <p:cNvSpPr txBox="1"/>
          <p:nvPr/>
        </p:nvSpPr>
        <p:spPr>
          <a:xfrm>
            <a:off x="948411" y="4340375"/>
            <a:ext cx="669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chemeClr val="accent3"/>
                </a:solidFill>
                <a:latin typeface="Trebuchet MS"/>
                <a:ea typeface="Trebuchet MS"/>
                <a:cs typeface="Trebuchet MS"/>
                <a:sym typeface="Trebuchet MS"/>
              </a:rPr>
              <a:t>TUTOR</a:t>
            </a:r>
            <a:endParaRPr sz="1600">
              <a:solidFill>
                <a:schemeClr val="accent3"/>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6"/>
          <p:cNvSpPr txBox="1"/>
          <p:nvPr>
            <p:ph idx="4294967295" type="title"/>
          </p:nvPr>
        </p:nvSpPr>
        <p:spPr>
          <a:xfrm>
            <a:off x="299575" y="2700850"/>
            <a:ext cx="3123000" cy="5283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Questionnaires</a:t>
            </a:r>
            <a:endParaRPr>
              <a:latin typeface="Trebuchet MS"/>
              <a:ea typeface="Trebuchet MS"/>
              <a:cs typeface="Trebuchet MS"/>
              <a:sym typeface="Trebuchet MS"/>
            </a:endParaRPr>
          </a:p>
        </p:txBody>
      </p:sp>
      <p:sp>
        <p:nvSpPr>
          <p:cNvPr id="246" name="Google Shape;246;p26"/>
          <p:cNvSpPr/>
          <p:nvPr/>
        </p:nvSpPr>
        <p:spPr>
          <a:xfrm rot="-360">
            <a:off x="1707750" y="405802"/>
            <a:ext cx="5728500" cy="1311900"/>
          </a:xfrm>
          <a:prstGeom prst="ellipse">
            <a:avLst/>
          </a:prstGeom>
          <a:gradFill>
            <a:gsLst>
              <a:gs pos="0">
                <a:srgbClr val="FFF6DB"/>
              </a:gs>
              <a:gs pos="100000">
                <a:srgbClr val="FAD25C"/>
              </a:gs>
            </a:gsLst>
            <a:lin ang="5400012" scaled="0"/>
          </a:gradFill>
          <a:ln cap="flat" cmpd="sng" w="9525">
            <a:solidFill>
              <a:srgbClr val="292C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3600">
                <a:solidFill>
                  <a:schemeClr val="dk2"/>
                </a:solidFill>
              </a:rPr>
              <a:t>Validation Methods</a:t>
            </a:r>
            <a:endParaRPr sz="3600">
              <a:solidFill>
                <a:schemeClr val="dk2"/>
              </a:solidFill>
            </a:endParaRPr>
          </a:p>
        </p:txBody>
      </p:sp>
      <p:sp>
        <p:nvSpPr>
          <p:cNvPr id="247" name="Google Shape;247;p26"/>
          <p:cNvSpPr txBox="1"/>
          <p:nvPr>
            <p:ph idx="4294967295" type="title"/>
          </p:nvPr>
        </p:nvSpPr>
        <p:spPr>
          <a:xfrm>
            <a:off x="3010500" y="3724525"/>
            <a:ext cx="3123000" cy="5283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Domain experts</a:t>
            </a:r>
            <a:endParaRPr>
              <a:latin typeface="Trebuchet MS"/>
              <a:ea typeface="Trebuchet MS"/>
              <a:cs typeface="Trebuchet MS"/>
              <a:sym typeface="Trebuchet MS"/>
            </a:endParaRPr>
          </a:p>
        </p:txBody>
      </p:sp>
      <p:sp>
        <p:nvSpPr>
          <p:cNvPr id="248" name="Google Shape;248;p26"/>
          <p:cNvSpPr txBox="1"/>
          <p:nvPr>
            <p:ph idx="4294967295" type="title"/>
          </p:nvPr>
        </p:nvSpPr>
        <p:spPr>
          <a:xfrm>
            <a:off x="5714650" y="2700850"/>
            <a:ext cx="3123000" cy="5283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MVP</a:t>
            </a:r>
            <a:endParaRPr>
              <a:latin typeface="Trebuchet MS"/>
              <a:ea typeface="Trebuchet MS"/>
              <a:cs typeface="Trebuchet MS"/>
              <a:sym typeface="Trebuchet MS"/>
            </a:endParaRPr>
          </a:p>
        </p:txBody>
      </p:sp>
      <p:sp>
        <p:nvSpPr>
          <p:cNvPr id="249" name="Google Shape;249;p26"/>
          <p:cNvSpPr txBox="1"/>
          <p:nvPr/>
        </p:nvSpPr>
        <p:spPr>
          <a:xfrm>
            <a:off x="3427650" y="4252825"/>
            <a:ext cx="22887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Century Gothic"/>
                <a:ea typeface="Century Gothic"/>
                <a:cs typeface="Century Gothic"/>
                <a:sym typeface="Century Gothic"/>
              </a:rPr>
              <a:t>Pierluigi Zoccolo</a:t>
            </a:r>
            <a:r>
              <a:rPr lang="it">
                <a:solidFill>
                  <a:srgbClr val="FFFFFF"/>
                </a:solidFill>
                <a:latin typeface="Century Gothic"/>
                <a:ea typeface="Century Gothic"/>
                <a:cs typeface="Century Gothic"/>
                <a:sym typeface="Century Gothic"/>
              </a:rPr>
              <a:t>tti </a:t>
            </a:r>
            <a:endParaRPr>
              <a:solidFill>
                <a:srgbClr val="FFFFFF"/>
              </a:solidFill>
              <a:latin typeface="Century Gothic"/>
              <a:ea typeface="Century Gothic"/>
              <a:cs typeface="Century Gothic"/>
              <a:sym typeface="Century Gothic"/>
            </a:endParaRPr>
          </a:p>
          <a:p>
            <a:pPr indent="0" lvl="0" marL="0" rtl="0" algn="ctr">
              <a:spcBef>
                <a:spcPts val="0"/>
              </a:spcBef>
              <a:spcAft>
                <a:spcPts val="0"/>
              </a:spcAft>
              <a:buNone/>
            </a:pPr>
            <a:r>
              <a:rPr lang="it">
                <a:solidFill>
                  <a:srgbClr val="FFFFFF"/>
                </a:solidFill>
                <a:latin typeface="Century Gothic"/>
                <a:ea typeface="Century Gothic"/>
                <a:cs typeface="Century Gothic"/>
                <a:sym typeface="Century Gothic"/>
              </a:rPr>
              <a:t>&amp; </a:t>
            </a:r>
            <a:endParaRPr>
              <a:solidFill>
                <a:srgbClr val="FFFFFF"/>
              </a:solidFill>
              <a:latin typeface="Century Gothic"/>
              <a:ea typeface="Century Gothic"/>
              <a:cs typeface="Century Gothic"/>
              <a:sym typeface="Century Gothic"/>
            </a:endParaRPr>
          </a:p>
          <a:p>
            <a:pPr indent="0" lvl="0" marL="0" rtl="0" algn="ctr">
              <a:spcBef>
                <a:spcPts val="0"/>
              </a:spcBef>
              <a:spcAft>
                <a:spcPts val="0"/>
              </a:spcAft>
              <a:buNone/>
            </a:pPr>
            <a:r>
              <a:rPr lang="it">
                <a:solidFill>
                  <a:srgbClr val="FFFFFF"/>
                </a:solidFill>
                <a:latin typeface="Century Gothic"/>
                <a:ea typeface="Century Gothic"/>
                <a:cs typeface="Century Gothic"/>
                <a:sym typeface="Century Gothic"/>
              </a:rPr>
              <a:t>Stella Totino</a:t>
            </a:r>
            <a:endParaRPr>
              <a:solidFill>
                <a:srgbClr val="FFFFFF"/>
              </a:solidFill>
              <a:latin typeface="Century Gothic"/>
              <a:ea typeface="Century Gothic"/>
              <a:cs typeface="Century Gothic"/>
              <a:sym typeface="Century Gothic"/>
            </a:endParaRPr>
          </a:p>
        </p:txBody>
      </p:sp>
      <p:sp>
        <p:nvSpPr>
          <p:cNvPr id="250" name="Google Shape;250;p26"/>
          <p:cNvSpPr txBox="1"/>
          <p:nvPr/>
        </p:nvSpPr>
        <p:spPr>
          <a:xfrm>
            <a:off x="637525" y="3229150"/>
            <a:ext cx="2160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Century Gothic"/>
                <a:ea typeface="Century Gothic"/>
                <a:cs typeface="Century Gothic"/>
                <a:sym typeface="Century Gothic"/>
              </a:rPr>
              <a:t>208 </a:t>
            </a:r>
            <a:r>
              <a:rPr lang="it">
                <a:solidFill>
                  <a:srgbClr val="FFFFFF"/>
                </a:solidFill>
                <a:latin typeface="Century Gothic"/>
                <a:ea typeface="Century Gothic"/>
                <a:cs typeface="Century Gothic"/>
                <a:sym typeface="Century Gothic"/>
              </a:rPr>
              <a:t>total answers among students and tutors</a:t>
            </a:r>
            <a:endParaRPr>
              <a:solidFill>
                <a:srgbClr val="FFFFFF"/>
              </a:solidFill>
              <a:latin typeface="Century Gothic"/>
              <a:ea typeface="Century Gothic"/>
              <a:cs typeface="Century Gothic"/>
              <a:sym typeface="Century Gothic"/>
            </a:endParaRPr>
          </a:p>
        </p:txBody>
      </p:sp>
      <p:sp>
        <p:nvSpPr>
          <p:cNvPr id="251" name="Google Shape;251;p26"/>
          <p:cNvSpPr txBox="1"/>
          <p:nvPr/>
        </p:nvSpPr>
        <p:spPr>
          <a:xfrm>
            <a:off x="6413488" y="3229225"/>
            <a:ext cx="1725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rgbClr val="FFFFFF"/>
                </a:solidFill>
                <a:latin typeface="Century Gothic"/>
                <a:ea typeface="Century Gothic"/>
                <a:cs typeface="Century Gothic"/>
                <a:sym typeface="Century Gothic"/>
              </a:rPr>
              <a:t>53</a:t>
            </a:r>
            <a:r>
              <a:rPr lang="it">
                <a:solidFill>
                  <a:srgbClr val="FFFFFF"/>
                </a:solidFill>
                <a:latin typeface="Century Gothic"/>
                <a:ea typeface="Century Gothic"/>
                <a:cs typeface="Century Gothic"/>
                <a:sym typeface="Century Gothic"/>
              </a:rPr>
              <a:t> testers</a:t>
            </a:r>
            <a:endParaRPr>
              <a:solidFill>
                <a:srgbClr val="FFFFFF"/>
              </a:solidFill>
              <a:latin typeface="Century Gothic"/>
              <a:ea typeface="Century Gothic"/>
              <a:cs typeface="Century Gothic"/>
              <a:sym typeface="Century Gothic"/>
            </a:endParaRPr>
          </a:p>
        </p:txBody>
      </p:sp>
      <p:cxnSp>
        <p:nvCxnSpPr>
          <p:cNvPr id="252" name="Google Shape;252;p26"/>
          <p:cNvCxnSpPr>
            <a:stCxn id="246" idx="3"/>
            <a:endCxn id="245" idx="0"/>
          </p:cNvCxnSpPr>
          <p:nvPr/>
        </p:nvCxnSpPr>
        <p:spPr>
          <a:xfrm flipH="1">
            <a:off x="1861169" y="1525791"/>
            <a:ext cx="685500" cy="1175100"/>
          </a:xfrm>
          <a:prstGeom prst="straightConnector1">
            <a:avLst/>
          </a:prstGeom>
          <a:noFill/>
          <a:ln cap="flat" cmpd="sng" w="19050">
            <a:solidFill>
              <a:schemeClr val="accent3"/>
            </a:solidFill>
            <a:prstDash val="solid"/>
            <a:round/>
            <a:headEnd len="med" w="med" type="none"/>
            <a:tailEnd len="med" w="med" type="triangle"/>
          </a:ln>
        </p:spPr>
      </p:cxnSp>
      <p:cxnSp>
        <p:nvCxnSpPr>
          <p:cNvPr id="253" name="Google Shape;253;p26"/>
          <p:cNvCxnSpPr>
            <a:stCxn id="246" idx="4"/>
            <a:endCxn id="247" idx="0"/>
          </p:cNvCxnSpPr>
          <p:nvPr/>
        </p:nvCxnSpPr>
        <p:spPr>
          <a:xfrm>
            <a:off x="4572000" y="1717702"/>
            <a:ext cx="0" cy="2006700"/>
          </a:xfrm>
          <a:prstGeom prst="straightConnector1">
            <a:avLst/>
          </a:prstGeom>
          <a:noFill/>
          <a:ln cap="flat" cmpd="sng" w="19050">
            <a:solidFill>
              <a:schemeClr val="accent3"/>
            </a:solidFill>
            <a:prstDash val="solid"/>
            <a:round/>
            <a:headEnd len="med" w="med" type="none"/>
            <a:tailEnd len="med" w="med" type="triangle"/>
          </a:ln>
        </p:spPr>
      </p:cxnSp>
      <p:cxnSp>
        <p:nvCxnSpPr>
          <p:cNvPr id="254" name="Google Shape;254;p26"/>
          <p:cNvCxnSpPr>
            <a:stCxn id="246" idx="5"/>
            <a:endCxn id="248" idx="0"/>
          </p:cNvCxnSpPr>
          <p:nvPr/>
        </p:nvCxnSpPr>
        <p:spPr>
          <a:xfrm>
            <a:off x="6597331" y="1525367"/>
            <a:ext cx="678900" cy="1175400"/>
          </a:xfrm>
          <a:prstGeom prst="straightConnector1">
            <a:avLst/>
          </a:prstGeom>
          <a:noFill/>
          <a:ln cap="flat" cmpd="sng" w="19050">
            <a:solidFill>
              <a:schemeClr val="accent3"/>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7"/>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000">
                <a:latin typeface="Trebuchet MS"/>
                <a:ea typeface="Trebuchet MS"/>
                <a:cs typeface="Trebuchet MS"/>
                <a:sym typeface="Trebuchet MS"/>
              </a:rPr>
              <a:t>Validation: students involvement</a:t>
            </a:r>
            <a:endParaRPr sz="4000">
              <a:latin typeface="Trebuchet MS"/>
              <a:ea typeface="Trebuchet MS"/>
              <a:cs typeface="Trebuchet MS"/>
              <a:sym typeface="Trebuchet MS"/>
            </a:endParaRPr>
          </a:p>
        </p:txBody>
      </p:sp>
      <p:cxnSp>
        <p:nvCxnSpPr>
          <p:cNvPr id="260" name="Google Shape;260;p27"/>
          <p:cNvCxnSpPr/>
          <p:nvPr/>
        </p:nvCxnSpPr>
        <p:spPr>
          <a:xfrm>
            <a:off x="1620000" y="2895750"/>
            <a:ext cx="5943300" cy="30300"/>
          </a:xfrm>
          <a:prstGeom prst="straightConnector1">
            <a:avLst/>
          </a:prstGeom>
          <a:noFill/>
          <a:ln cap="flat" cmpd="sng" w="28575">
            <a:solidFill>
              <a:schemeClr val="accent3"/>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8"/>
          <p:cNvSpPr txBox="1"/>
          <p:nvPr/>
        </p:nvSpPr>
        <p:spPr>
          <a:xfrm>
            <a:off x="789500" y="1295850"/>
            <a:ext cx="32292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3600">
                <a:solidFill>
                  <a:schemeClr val="accent3"/>
                </a:solidFill>
                <a:latin typeface="Century Gothic"/>
                <a:ea typeface="Century Gothic"/>
                <a:cs typeface="Century Gothic"/>
                <a:sym typeface="Century Gothic"/>
              </a:rPr>
              <a:t>UPLOADING AVAILABILITY</a:t>
            </a:r>
            <a:endParaRPr b="1" sz="3600">
              <a:solidFill>
                <a:schemeClr val="accent3"/>
              </a:solidFill>
              <a:latin typeface="Century Gothic"/>
              <a:ea typeface="Century Gothic"/>
              <a:cs typeface="Century Gothic"/>
              <a:sym typeface="Century Gothic"/>
            </a:endParaRPr>
          </a:p>
        </p:txBody>
      </p:sp>
      <p:sp>
        <p:nvSpPr>
          <p:cNvPr id="266" name="Google Shape;266;p28"/>
          <p:cNvSpPr txBox="1"/>
          <p:nvPr/>
        </p:nvSpPr>
        <p:spPr>
          <a:xfrm>
            <a:off x="4572000" y="1388250"/>
            <a:ext cx="2259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6000">
                <a:solidFill>
                  <a:srgbClr val="FFFFFF"/>
                </a:solidFill>
                <a:latin typeface="Century Gothic"/>
                <a:ea typeface="Century Gothic"/>
                <a:cs typeface="Century Gothic"/>
                <a:sym typeface="Century Gothic"/>
              </a:rPr>
              <a:t>91.2%</a:t>
            </a:r>
            <a:endParaRPr sz="6000">
              <a:solidFill>
                <a:srgbClr val="FFFFFF"/>
              </a:solidFill>
              <a:latin typeface="Century Gothic"/>
              <a:ea typeface="Century Gothic"/>
              <a:cs typeface="Century Gothic"/>
              <a:sym typeface="Century Gothic"/>
            </a:endParaRPr>
          </a:p>
        </p:txBody>
      </p:sp>
      <p:sp>
        <p:nvSpPr>
          <p:cNvPr id="267" name="Google Shape;267;p28"/>
          <p:cNvSpPr txBox="1"/>
          <p:nvPr/>
        </p:nvSpPr>
        <p:spPr>
          <a:xfrm>
            <a:off x="6717850" y="1943850"/>
            <a:ext cx="255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of questionnaires answers</a:t>
            </a:r>
            <a:endParaRPr>
              <a:solidFill>
                <a:srgbClr val="FFFFFF"/>
              </a:solidFill>
              <a:latin typeface="Century Gothic"/>
              <a:ea typeface="Century Gothic"/>
              <a:cs typeface="Century Gothic"/>
              <a:sym typeface="Century Gothic"/>
            </a:endParaRPr>
          </a:p>
        </p:txBody>
      </p:sp>
      <p:sp>
        <p:nvSpPr>
          <p:cNvPr id="268" name="Google Shape;268;p28"/>
          <p:cNvSpPr txBox="1"/>
          <p:nvPr/>
        </p:nvSpPr>
        <p:spPr>
          <a:xfrm>
            <a:off x="537050" y="2371650"/>
            <a:ext cx="373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(With an average frequency of 2-3 days)</a:t>
            </a:r>
            <a:endParaRPr>
              <a:solidFill>
                <a:srgbClr val="FFFFFF"/>
              </a:solidFill>
              <a:latin typeface="Century Gothic"/>
              <a:ea typeface="Century Gothic"/>
              <a:cs typeface="Century Gothic"/>
              <a:sym typeface="Century Gothic"/>
            </a:endParaRPr>
          </a:p>
        </p:txBody>
      </p:sp>
      <p:cxnSp>
        <p:nvCxnSpPr>
          <p:cNvPr id="269" name="Google Shape;269;p28"/>
          <p:cNvCxnSpPr/>
          <p:nvPr/>
        </p:nvCxnSpPr>
        <p:spPr>
          <a:xfrm>
            <a:off x="1620000" y="2895750"/>
            <a:ext cx="5943300" cy="30300"/>
          </a:xfrm>
          <a:prstGeom prst="straightConnector1">
            <a:avLst/>
          </a:prstGeom>
          <a:noFill/>
          <a:ln cap="flat" cmpd="sng" w="28575">
            <a:solidFill>
              <a:schemeClr val="accent3"/>
            </a:solidFill>
            <a:prstDash val="solid"/>
            <a:round/>
            <a:headEnd len="med" w="med" type="none"/>
            <a:tailEnd len="med" w="med" type="none"/>
          </a:ln>
        </p:spPr>
      </p:cxnSp>
      <p:sp>
        <p:nvSpPr>
          <p:cNvPr id="270" name="Google Shape;270;p28"/>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000">
                <a:latin typeface="Trebuchet MS"/>
                <a:ea typeface="Trebuchet MS"/>
                <a:cs typeface="Trebuchet MS"/>
                <a:sym typeface="Trebuchet MS"/>
              </a:rPr>
              <a:t>Validation: students involvement</a:t>
            </a:r>
            <a:endParaRPr sz="4000">
              <a:latin typeface="Trebuchet MS"/>
              <a:ea typeface="Trebuchet MS"/>
              <a:cs typeface="Trebuchet MS"/>
              <a:sym typeface="Trebuchet M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9"/>
          <p:cNvSpPr txBox="1"/>
          <p:nvPr/>
        </p:nvSpPr>
        <p:spPr>
          <a:xfrm>
            <a:off x="789500" y="1295850"/>
            <a:ext cx="32292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3600">
                <a:solidFill>
                  <a:schemeClr val="accent3"/>
                </a:solidFill>
                <a:latin typeface="Century Gothic"/>
                <a:ea typeface="Century Gothic"/>
                <a:cs typeface="Century Gothic"/>
                <a:sym typeface="Century Gothic"/>
              </a:rPr>
              <a:t>UPLOADING AVAILABILITY</a:t>
            </a:r>
            <a:endParaRPr b="1" sz="3600">
              <a:solidFill>
                <a:schemeClr val="accent3"/>
              </a:solidFill>
              <a:latin typeface="Century Gothic"/>
              <a:ea typeface="Century Gothic"/>
              <a:cs typeface="Century Gothic"/>
              <a:sym typeface="Century Gothic"/>
            </a:endParaRPr>
          </a:p>
        </p:txBody>
      </p:sp>
      <p:sp>
        <p:nvSpPr>
          <p:cNvPr id="276" name="Google Shape;276;p29"/>
          <p:cNvSpPr txBox="1"/>
          <p:nvPr/>
        </p:nvSpPr>
        <p:spPr>
          <a:xfrm>
            <a:off x="4572000" y="1388250"/>
            <a:ext cx="2259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6000">
                <a:solidFill>
                  <a:srgbClr val="FFFFFF"/>
                </a:solidFill>
                <a:latin typeface="Century Gothic"/>
                <a:ea typeface="Century Gothic"/>
                <a:cs typeface="Century Gothic"/>
                <a:sym typeface="Century Gothic"/>
              </a:rPr>
              <a:t>91.2%</a:t>
            </a:r>
            <a:endParaRPr sz="6000">
              <a:solidFill>
                <a:srgbClr val="FFFFFF"/>
              </a:solidFill>
              <a:latin typeface="Century Gothic"/>
              <a:ea typeface="Century Gothic"/>
              <a:cs typeface="Century Gothic"/>
              <a:sym typeface="Century Gothic"/>
            </a:endParaRPr>
          </a:p>
        </p:txBody>
      </p:sp>
      <p:sp>
        <p:nvSpPr>
          <p:cNvPr id="277" name="Google Shape;277;p29"/>
          <p:cNvSpPr txBox="1"/>
          <p:nvPr/>
        </p:nvSpPr>
        <p:spPr>
          <a:xfrm>
            <a:off x="789500" y="3074150"/>
            <a:ext cx="3076800" cy="207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3600">
                <a:solidFill>
                  <a:schemeClr val="accent3"/>
                </a:solidFill>
                <a:latin typeface="Century Gothic"/>
                <a:ea typeface="Century Gothic"/>
                <a:cs typeface="Century Gothic"/>
                <a:sym typeface="Century Gothic"/>
              </a:rPr>
              <a:t>DAILY</a:t>
            </a:r>
            <a:r>
              <a:rPr b="1" lang="it" sz="3600">
                <a:solidFill>
                  <a:schemeClr val="accent3"/>
                </a:solidFill>
                <a:latin typeface="Century Gothic"/>
                <a:ea typeface="Century Gothic"/>
                <a:cs typeface="Century Gothic"/>
                <a:sym typeface="Century Gothic"/>
              </a:rPr>
              <a:t> LISTENING </a:t>
            </a:r>
            <a:r>
              <a:rPr b="1" lang="it" sz="3600">
                <a:solidFill>
                  <a:schemeClr val="accent3"/>
                </a:solidFill>
                <a:latin typeface="Century Gothic"/>
                <a:ea typeface="Century Gothic"/>
                <a:cs typeface="Century Gothic"/>
                <a:sym typeface="Century Gothic"/>
              </a:rPr>
              <a:t>FREQUENCY</a:t>
            </a:r>
            <a:endParaRPr b="1" sz="3600">
              <a:solidFill>
                <a:schemeClr val="accent3"/>
              </a:solidFill>
              <a:latin typeface="Century Gothic"/>
              <a:ea typeface="Century Gothic"/>
              <a:cs typeface="Century Gothic"/>
              <a:sym typeface="Century Gothic"/>
            </a:endParaRPr>
          </a:p>
          <a:p>
            <a:pPr indent="0" lvl="0" marL="0" rtl="0" algn="l">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78" name="Google Shape;278;p29"/>
          <p:cNvSpPr txBox="1"/>
          <p:nvPr/>
        </p:nvSpPr>
        <p:spPr>
          <a:xfrm>
            <a:off x="6717850" y="1943850"/>
            <a:ext cx="255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of </a:t>
            </a:r>
            <a:r>
              <a:rPr lang="it">
                <a:solidFill>
                  <a:srgbClr val="FFFFFF"/>
                </a:solidFill>
                <a:latin typeface="Century Gothic"/>
                <a:ea typeface="Century Gothic"/>
                <a:cs typeface="Century Gothic"/>
                <a:sym typeface="Century Gothic"/>
              </a:rPr>
              <a:t>questionnaires</a:t>
            </a:r>
            <a:r>
              <a:rPr lang="it">
                <a:solidFill>
                  <a:srgbClr val="FFFFFF"/>
                </a:solidFill>
                <a:latin typeface="Century Gothic"/>
                <a:ea typeface="Century Gothic"/>
                <a:cs typeface="Century Gothic"/>
                <a:sym typeface="Century Gothic"/>
              </a:rPr>
              <a:t> answers</a:t>
            </a:r>
            <a:endParaRPr>
              <a:solidFill>
                <a:srgbClr val="FFFFFF"/>
              </a:solidFill>
              <a:latin typeface="Century Gothic"/>
              <a:ea typeface="Century Gothic"/>
              <a:cs typeface="Century Gothic"/>
              <a:sym typeface="Century Gothic"/>
            </a:endParaRPr>
          </a:p>
        </p:txBody>
      </p:sp>
      <p:sp>
        <p:nvSpPr>
          <p:cNvPr id="279" name="Google Shape;279;p29"/>
          <p:cNvSpPr txBox="1"/>
          <p:nvPr/>
        </p:nvSpPr>
        <p:spPr>
          <a:xfrm>
            <a:off x="4622700" y="3209250"/>
            <a:ext cx="2551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6000">
                <a:solidFill>
                  <a:srgbClr val="FFFFFF"/>
                </a:solidFill>
                <a:latin typeface="Century Gothic"/>
                <a:ea typeface="Century Gothic"/>
                <a:cs typeface="Century Gothic"/>
                <a:sym typeface="Century Gothic"/>
              </a:rPr>
              <a:t>53.8%</a:t>
            </a:r>
            <a:endParaRPr sz="6000">
              <a:solidFill>
                <a:srgbClr val="FFFFFF"/>
              </a:solidFill>
              <a:latin typeface="Century Gothic"/>
              <a:ea typeface="Century Gothic"/>
              <a:cs typeface="Century Gothic"/>
              <a:sym typeface="Century Gothic"/>
            </a:endParaRPr>
          </a:p>
        </p:txBody>
      </p:sp>
      <p:cxnSp>
        <p:nvCxnSpPr>
          <p:cNvPr id="280" name="Google Shape;280;p29"/>
          <p:cNvCxnSpPr/>
          <p:nvPr/>
        </p:nvCxnSpPr>
        <p:spPr>
          <a:xfrm>
            <a:off x="1620000" y="2895750"/>
            <a:ext cx="5943300" cy="30300"/>
          </a:xfrm>
          <a:prstGeom prst="straightConnector1">
            <a:avLst/>
          </a:prstGeom>
          <a:noFill/>
          <a:ln cap="flat" cmpd="sng" w="28575">
            <a:solidFill>
              <a:schemeClr val="accent3"/>
            </a:solidFill>
            <a:prstDash val="solid"/>
            <a:round/>
            <a:headEnd len="med" w="med" type="none"/>
            <a:tailEnd len="med" w="med" type="none"/>
          </a:ln>
        </p:spPr>
      </p:cxnSp>
      <p:sp>
        <p:nvSpPr>
          <p:cNvPr id="281" name="Google Shape;281;p29"/>
          <p:cNvSpPr txBox="1"/>
          <p:nvPr/>
        </p:nvSpPr>
        <p:spPr>
          <a:xfrm>
            <a:off x="6717850" y="3791300"/>
            <a:ext cx="255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of questionnaires answers</a:t>
            </a:r>
            <a:endParaRPr>
              <a:solidFill>
                <a:srgbClr val="FFFFFF"/>
              </a:solidFill>
              <a:latin typeface="Century Gothic"/>
              <a:ea typeface="Century Gothic"/>
              <a:cs typeface="Century Gothic"/>
              <a:sym typeface="Century Gothic"/>
            </a:endParaRPr>
          </a:p>
        </p:txBody>
      </p:sp>
      <p:sp>
        <p:nvSpPr>
          <p:cNvPr id="282" name="Google Shape;282;p29"/>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000">
                <a:latin typeface="Trebuchet MS"/>
                <a:ea typeface="Trebuchet MS"/>
                <a:cs typeface="Trebuchet MS"/>
                <a:sym typeface="Trebuchet MS"/>
              </a:rPr>
              <a:t>Validation: students involvement</a:t>
            </a:r>
            <a:endParaRPr sz="4000">
              <a:latin typeface="Trebuchet MS"/>
              <a:ea typeface="Trebuchet MS"/>
              <a:cs typeface="Trebuchet MS"/>
              <a:sym typeface="Trebuchet MS"/>
            </a:endParaRPr>
          </a:p>
        </p:txBody>
      </p:sp>
      <p:sp>
        <p:nvSpPr>
          <p:cNvPr id="283" name="Google Shape;283;p29"/>
          <p:cNvSpPr txBox="1"/>
          <p:nvPr/>
        </p:nvSpPr>
        <p:spPr>
          <a:xfrm>
            <a:off x="537050" y="2371650"/>
            <a:ext cx="373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(With an average frequency of 2-3 days)</a:t>
            </a:r>
            <a:endParaRPr>
              <a:solidFill>
                <a:srgbClr val="FFFFFF"/>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0"/>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Validation: </a:t>
            </a:r>
            <a:r>
              <a:rPr lang="it" sz="3300">
                <a:latin typeface="Trebuchet MS"/>
                <a:ea typeface="Trebuchet MS"/>
                <a:cs typeface="Trebuchet MS"/>
                <a:sym typeface="Trebuchet MS"/>
              </a:rPr>
              <a:t>WHY should students upload?</a:t>
            </a:r>
            <a:endParaRPr sz="3300">
              <a:latin typeface="Trebuchet MS"/>
              <a:ea typeface="Trebuchet MS"/>
              <a:cs typeface="Trebuchet MS"/>
              <a:sym typeface="Trebuchet MS"/>
            </a:endParaRPr>
          </a:p>
        </p:txBody>
      </p:sp>
      <p:cxnSp>
        <p:nvCxnSpPr>
          <p:cNvPr id="289" name="Google Shape;289;p30"/>
          <p:cNvCxnSpPr/>
          <p:nvPr/>
        </p:nvCxnSpPr>
        <p:spPr>
          <a:xfrm flipH="1">
            <a:off x="4565250" y="1082125"/>
            <a:ext cx="13500" cy="3868800"/>
          </a:xfrm>
          <a:prstGeom prst="straightConnector1">
            <a:avLst/>
          </a:prstGeom>
          <a:noFill/>
          <a:ln cap="flat" cmpd="sng" w="28575">
            <a:solidFill>
              <a:schemeClr val="accent3"/>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1"/>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Validation: </a:t>
            </a:r>
            <a:r>
              <a:rPr lang="it" sz="3300">
                <a:latin typeface="Trebuchet MS"/>
                <a:ea typeface="Trebuchet MS"/>
                <a:cs typeface="Trebuchet MS"/>
                <a:sym typeface="Trebuchet MS"/>
              </a:rPr>
              <a:t>WHY should students upload?</a:t>
            </a:r>
            <a:endParaRPr sz="3300">
              <a:latin typeface="Trebuchet MS"/>
              <a:ea typeface="Trebuchet MS"/>
              <a:cs typeface="Trebuchet MS"/>
              <a:sym typeface="Trebuchet MS"/>
            </a:endParaRPr>
          </a:p>
        </p:txBody>
      </p:sp>
      <p:cxnSp>
        <p:nvCxnSpPr>
          <p:cNvPr id="295" name="Google Shape;295;p31"/>
          <p:cNvCxnSpPr/>
          <p:nvPr/>
        </p:nvCxnSpPr>
        <p:spPr>
          <a:xfrm flipH="1">
            <a:off x="4565250" y="1082125"/>
            <a:ext cx="13500" cy="3868800"/>
          </a:xfrm>
          <a:prstGeom prst="straightConnector1">
            <a:avLst/>
          </a:prstGeom>
          <a:noFill/>
          <a:ln cap="flat" cmpd="sng" w="28575">
            <a:solidFill>
              <a:schemeClr val="accent3"/>
            </a:solidFill>
            <a:prstDash val="solid"/>
            <a:round/>
            <a:headEnd len="med" w="med" type="none"/>
            <a:tailEnd len="med" w="med" type="none"/>
          </a:ln>
        </p:spPr>
      </p:cxnSp>
      <p:sp>
        <p:nvSpPr>
          <p:cNvPr id="296" name="Google Shape;296;p31"/>
          <p:cNvSpPr txBox="1"/>
          <p:nvPr/>
        </p:nvSpPr>
        <p:spPr>
          <a:xfrm>
            <a:off x="697575" y="1174350"/>
            <a:ext cx="32292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900">
                <a:solidFill>
                  <a:schemeClr val="accent3"/>
                </a:solidFill>
                <a:latin typeface="Century Gothic"/>
                <a:ea typeface="Century Gothic"/>
                <a:cs typeface="Century Gothic"/>
                <a:sym typeface="Century Gothic"/>
              </a:rPr>
              <a:t>EARLY ADOPTERS PHASE</a:t>
            </a:r>
            <a:endParaRPr b="1" sz="2900">
              <a:solidFill>
                <a:schemeClr val="accent3"/>
              </a:solidFill>
              <a:latin typeface="Century Gothic"/>
              <a:ea typeface="Century Gothic"/>
              <a:cs typeface="Century Gothic"/>
              <a:sym typeface="Century Gothic"/>
            </a:endParaRPr>
          </a:p>
        </p:txBody>
      </p:sp>
      <p:sp>
        <p:nvSpPr>
          <p:cNvPr id="297" name="Google Shape;297;p31"/>
          <p:cNvSpPr txBox="1"/>
          <p:nvPr/>
        </p:nvSpPr>
        <p:spPr>
          <a:xfrm>
            <a:off x="546825" y="2983800"/>
            <a:ext cx="35307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4200">
                <a:solidFill>
                  <a:srgbClr val="FFFFFF"/>
                </a:solidFill>
                <a:latin typeface="Century Gothic"/>
                <a:ea typeface="Century Gothic"/>
                <a:cs typeface="Century Gothic"/>
                <a:sym typeface="Century Gothic"/>
              </a:rPr>
              <a:t>88.6%</a:t>
            </a:r>
            <a:endParaRPr sz="4200">
              <a:solidFill>
                <a:srgbClr val="FFFFFF"/>
              </a:solidFill>
              <a:latin typeface="Century Gothic"/>
              <a:ea typeface="Century Gothic"/>
              <a:cs typeface="Century Gothic"/>
              <a:sym typeface="Century Gothic"/>
            </a:endParaRPr>
          </a:p>
          <a:p>
            <a:pPr indent="0" lvl="0" marL="0" rtl="0" algn="ctr">
              <a:spcBef>
                <a:spcPts val="0"/>
              </a:spcBef>
              <a:spcAft>
                <a:spcPts val="0"/>
              </a:spcAft>
              <a:buNone/>
            </a:pPr>
            <a:r>
              <a:rPr lang="it" sz="2200">
                <a:solidFill>
                  <a:srgbClr val="FFFFFF"/>
                </a:solidFill>
                <a:latin typeface="Century Gothic"/>
                <a:ea typeface="Century Gothic"/>
                <a:cs typeface="Century Gothic"/>
                <a:sym typeface="Century Gothic"/>
              </a:rPr>
              <a:t>would help a classmate</a:t>
            </a:r>
            <a:endParaRPr sz="2200">
              <a:solidFill>
                <a:srgbClr val="FFFFFF"/>
              </a:solidFill>
              <a:latin typeface="Century Gothic"/>
              <a:ea typeface="Century Gothic"/>
              <a:cs typeface="Century Gothic"/>
              <a:sym typeface="Century Gothic"/>
            </a:endParaRPr>
          </a:p>
        </p:txBody>
      </p:sp>
      <p:sp>
        <p:nvSpPr>
          <p:cNvPr id="298" name="Google Shape;298;p31"/>
          <p:cNvSpPr txBox="1"/>
          <p:nvPr/>
        </p:nvSpPr>
        <p:spPr>
          <a:xfrm>
            <a:off x="397907" y="1992840"/>
            <a:ext cx="3958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it">
                <a:solidFill>
                  <a:schemeClr val="lt1"/>
                </a:solidFill>
                <a:latin typeface="Trebuchet MS"/>
                <a:ea typeface="Trebuchet MS"/>
                <a:cs typeface="Trebuchet MS"/>
                <a:sym typeface="Trebuchet MS"/>
              </a:rPr>
              <a:t>(s</a:t>
            </a:r>
            <a:r>
              <a:rPr lang="it">
                <a:solidFill>
                  <a:schemeClr val="lt1"/>
                </a:solidFill>
                <a:latin typeface="Trebuchet MS"/>
                <a:ea typeface="Trebuchet MS"/>
                <a:cs typeface="Trebuchet MS"/>
                <a:sym typeface="Trebuchet MS"/>
              </a:rPr>
              <a:t>tudents in Rome with a dyslexic classmates)</a:t>
            </a:r>
            <a:endParaRPr>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2"/>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a:latin typeface="Trebuchet MS"/>
                <a:ea typeface="Trebuchet MS"/>
                <a:cs typeface="Trebuchet MS"/>
                <a:sym typeface="Trebuchet MS"/>
              </a:rPr>
              <a:t>Validation: </a:t>
            </a:r>
            <a:r>
              <a:rPr lang="it" sz="3300">
                <a:latin typeface="Trebuchet MS"/>
                <a:ea typeface="Trebuchet MS"/>
                <a:cs typeface="Trebuchet MS"/>
                <a:sym typeface="Trebuchet MS"/>
              </a:rPr>
              <a:t>WHY should students upload?</a:t>
            </a:r>
            <a:endParaRPr sz="3300">
              <a:latin typeface="Trebuchet MS"/>
              <a:ea typeface="Trebuchet MS"/>
              <a:cs typeface="Trebuchet MS"/>
              <a:sym typeface="Trebuchet MS"/>
            </a:endParaRPr>
          </a:p>
        </p:txBody>
      </p:sp>
      <p:cxnSp>
        <p:nvCxnSpPr>
          <p:cNvPr id="304" name="Google Shape;304;p32"/>
          <p:cNvCxnSpPr/>
          <p:nvPr/>
        </p:nvCxnSpPr>
        <p:spPr>
          <a:xfrm flipH="1">
            <a:off x="4565250" y="1082125"/>
            <a:ext cx="13500" cy="3868800"/>
          </a:xfrm>
          <a:prstGeom prst="straightConnector1">
            <a:avLst/>
          </a:prstGeom>
          <a:noFill/>
          <a:ln cap="flat" cmpd="sng" w="28575">
            <a:solidFill>
              <a:schemeClr val="accent3"/>
            </a:solidFill>
            <a:prstDash val="solid"/>
            <a:round/>
            <a:headEnd len="med" w="med" type="none"/>
            <a:tailEnd len="med" w="med" type="none"/>
          </a:ln>
        </p:spPr>
      </p:cxnSp>
      <p:sp>
        <p:nvSpPr>
          <p:cNvPr id="305" name="Google Shape;305;p32"/>
          <p:cNvSpPr txBox="1"/>
          <p:nvPr/>
        </p:nvSpPr>
        <p:spPr>
          <a:xfrm>
            <a:off x="5217225" y="1174350"/>
            <a:ext cx="32292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900">
                <a:solidFill>
                  <a:schemeClr val="accent3"/>
                </a:solidFill>
                <a:latin typeface="Century Gothic"/>
                <a:ea typeface="Century Gothic"/>
                <a:cs typeface="Century Gothic"/>
                <a:sym typeface="Century Gothic"/>
              </a:rPr>
              <a:t>ADVANCED PHASE</a:t>
            </a:r>
            <a:endParaRPr b="1" sz="2900">
              <a:solidFill>
                <a:schemeClr val="accent3"/>
              </a:solidFill>
              <a:latin typeface="Century Gothic"/>
              <a:ea typeface="Century Gothic"/>
              <a:cs typeface="Century Gothic"/>
              <a:sym typeface="Century Gothic"/>
            </a:endParaRPr>
          </a:p>
        </p:txBody>
      </p:sp>
      <p:sp>
        <p:nvSpPr>
          <p:cNvPr id="306" name="Google Shape;306;p32"/>
          <p:cNvSpPr txBox="1"/>
          <p:nvPr/>
        </p:nvSpPr>
        <p:spPr>
          <a:xfrm>
            <a:off x="697575" y="1174350"/>
            <a:ext cx="32292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900">
                <a:solidFill>
                  <a:schemeClr val="accent3"/>
                </a:solidFill>
                <a:latin typeface="Century Gothic"/>
                <a:ea typeface="Century Gothic"/>
                <a:cs typeface="Century Gothic"/>
                <a:sym typeface="Century Gothic"/>
              </a:rPr>
              <a:t>EARLY ADOPTERS PHASE</a:t>
            </a:r>
            <a:endParaRPr b="1" sz="2900">
              <a:solidFill>
                <a:schemeClr val="accent3"/>
              </a:solidFill>
              <a:latin typeface="Century Gothic"/>
              <a:ea typeface="Century Gothic"/>
              <a:cs typeface="Century Gothic"/>
              <a:sym typeface="Century Gothic"/>
            </a:endParaRPr>
          </a:p>
        </p:txBody>
      </p:sp>
      <p:sp>
        <p:nvSpPr>
          <p:cNvPr id="307" name="Google Shape;307;p32"/>
          <p:cNvSpPr txBox="1"/>
          <p:nvPr/>
        </p:nvSpPr>
        <p:spPr>
          <a:xfrm>
            <a:off x="546825" y="2984400"/>
            <a:ext cx="35307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4200">
                <a:solidFill>
                  <a:srgbClr val="FFFFFF"/>
                </a:solidFill>
                <a:latin typeface="Century Gothic"/>
                <a:ea typeface="Century Gothic"/>
                <a:cs typeface="Century Gothic"/>
                <a:sym typeface="Century Gothic"/>
              </a:rPr>
              <a:t>88.6%</a:t>
            </a:r>
            <a:endParaRPr sz="4200">
              <a:solidFill>
                <a:srgbClr val="FFFFFF"/>
              </a:solidFill>
              <a:latin typeface="Century Gothic"/>
              <a:ea typeface="Century Gothic"/>
              <a:cs typeface="Century Gothic"/>
              <a:sym typeface="Century Gothic"/>
            </a:endParaRPr>
          </a:p>
          <a:p>
            <a:pPr indent="0" lvl="0" marL="0" rtl="0" algn="ctr">
              <a:spcBef>
                <a:spcPts val="0"/>
              </a:spcBef>
              <a:spcAft>
                <a:spcPts val="0"/>
              </a:spcAft>
              <a:buNone/>
            </a:pPr>
            <a:r>
              <a:rPr lang="it" sz="2200">
                <a:solidFill>
                  <a:srgbClr val="FFFFFF"/>
                </a:solidFill>
                <a:latin typeface="Century Gothic"/>
                <a:ea typeface="Century Gothic"/>
                <a:cs typeface="Century Gothic"/>
                <a:sym typeface="Century Gothic"/>
              </a:rPr>
              <a:t>would help a classmate</a:t>
            </a:r>
            <a:endParaRPr sz="2200">
              <a:solidFill>
                <a:srgbClr val="FFFFFF"/>
              </a:solidFill>
              <a:latin typeface="Century Gothic"/>
              <a:ea typeface="Century Gothic"/>
              <a:cs typeface="Century Gothic"/>
              <a:sym typeface="Century Gothic"/>
            </a:endParaRPr>
          </a:p>
        </p:txBody>
      </p:sp>
      <p:sp>
        <p:nvSpPr>
          <p:cNvPr id="308" name="Google Shape;308;p32"/>
          <p:cNvSpPr txBox="1"/>
          <p:nvPr/>
        </p:nvSpPr>
        <p:spPr>
          <a:xfrm>
            <a:off x="397907" y="1992840"/>
            <a:ext cx="3958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it">
                <a:solidFill>
                  <a:schemeClr val="lt1"/>
                </a:solidFill>
                <a:latin typeface="Trebuchet MS"/>
                <a:ea typeface="Trebuchet MS"/>
                <a:cs typeface="Trebuchet MS"/>
                <a:sym typeface="Trebuchet MS"/>
              </a:rPr>
              <a:t>(students in Rome with a dyslexic classmates)</a:t>
            </a:r>
            <a:endParaRPr>
              <a:latin typeface="Century Gothic"/>
              <a:ea typeface="Century Gothic"/>
              <a:cs typeface="Century Gothic"/>
              <a:sym typeface="Century Gothic"/>
            </a:endParaRPr>
          </a:p>
        </p:txBody>
      </p:sp>
      <p:sp>
        <p:nvSpPr>
          <p:cNvPr id="309" name="Google Shape;309;p32"/>
          <p:cNvSpPr txBox="1"/>
          <p:nvPr/>
        </p:nvSpPr>
        <p:spPr>
          <a:xfrm>
            <a:off x="5066475" y="2952900"/>
            <a:ext cx="3530700" cy="1277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700">
                <a:solidFill>
                  <a:srgbClr val="FFFFFF"/>
                </a:solidFill>
                <a:latin typeface="Century Gothic"/>
                <a:ea typeface="Century Gothic"/>
                <a:cs typeface="Century Gothic"/>
                <a:sym typeface="Century Gothic"/>
              </a:rPr>
              <a:t>Reward system </a:t>
            </a:r>
            <a:r>
              <a:rPr lang="it" sz="2200">
                <a:solidFill>
                  <a:srgbClr val="FFFFFF"/>
                </a:solidFill>
                <a:latin typeface="Century Gothic"/>
                <a:ea typeface="Century Gothic"/>
                <a:cs typeface="Century Gothic"/>
                <a:sym typeface="Century Gothic"/>
              </a:rPr>
              <a:t>based on discounts and gift cards</a:t>
            </a:r>
            <a:endParaRPr sz="2200">
              <a:solidFill>
                <a:srgbClr val="FFFFFF"/>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3"/>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Validation: tutors involvement</a:t>
            </a:r>
            <a:endParaRPr sz="4200">
              <a:latin typeface="Trebuchet MS"/>
              <a:ea typeface="Trebuchet MS"/>
              <a:cs typeface="Trebuchet MS"/>
              <a:sym typeface="Trebuchet MS"/>
            </a:endParaRPr>
          </a:p>
        </p:txBody>
      </p:sp>
      <p:sp>
        <p:nvSpPr>
          <p:cNvPr id="315" name="Google Shape;315;p33"/>
          <p:cNvSpPr txBox="1"/>
          <p:nvPr/>
        </p:nvSpPr>
        <p:spPr>
          <a:xfrm>
            <a:off x="146500" y="1258000"/>
            <a:ext cx="8706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300">
                <a:solidFill>
                  <a:schemeClr val="lt1"/>
                </a:solidFill>
                <a:latin typeface="Century Gothic"/>
                <a:ea typeface="Century Gothic"/>
                <a:cs typeface="Century Gothic"/>
                <a:sym typeface="Century Gothic"/>
              </a:rPr>
              <a:t>   </a:t>
            </a:r>
            <a:r>
              <a:rPr b="1" lang="it" sz="2300">
                <a:solidFill>
                  <a:schemeClr val="lt1"/>
                </a:solidFill>
                <a:latin typeface="Century Gothic"/>
                <a:ea typeface="Century Gothic"/>
                <a:cs typeface="Century Gothic"/>
                <a:sym typeface="Century Gothic"/>
              </a:rPr>
              <a:t>EARLY ADOPTERS PHASE:   TUTORS FROM DIRECT CONTACT </a:t>
            </a:r>
            <a:endParaRPr b="1" sz="2300">
              <a:solidFill>
                <a:schemeClr val="lt1"/>
              </a:solidFill>
              <a:latin typeface="Century Gothic"/>
              <a:ea typeface="Century Gothic"/>
              <a:cs typeface="Century Gothic"/>
              <a:sym typeface="Century Gothic"/>
            </a:endParaRPr>
          </a:p>
        </p:txBody>
      </p:sp>
      <p:sp>
        <p:nvSpPr>
          <p:cNvPr id="316" name="Google Shape;316;p33"/>
          <p:cNvSpPr txBox="1"/>
          <p:nvPr/>
        </p:nvSpPr>
        <p:spPr>
          <a:xfrm>
            <a:off x="-173525" y="1947300"/>
            <a:ext cx="9399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300">
                <a:solidFill>
                  <a:schemeClr val="lt1"/>
                </a:solidFill>
                <a:latin typeface="Century Gothic"/>
                <a:ea typeface="Century Gothic"/>
                <a:cs typeface="Century Gothic"/>
                <a:sym typeface="Century Gothic"/>
              </a:rPr>
              <a:t>      </a:t>
            </a:r>
            <a:r>
              <a:rPr b="1" lang="it" sz="2300">
                <a:solidFill>
                  <a:schemeClr val="lt1"/>
                </a:solidFill>
                <a:latin typeface="Century Gothic"/>
                <a:ea typeface="Century Gothic"/>
                <a:cs typeface="Century Gothic"/>
                <a:sym typeface="Century Gothic"/>
              </a:rPr>
              <a:t>ADVANCED PHASE:   TUTORS </a:t>
            </a:r>
            <a:r>
              <a:rPr b="1" lang="it" sz="2300">
                <a:solidFill>
                  <a:schemeClr val="lt1"/>
                </a:solidFill>
                <a:latin typeface="Century Gothic"/>
                <a:ea typeface="Century Gothic"/>
                <a:cs typeface="Century Gothic"/>
                <a:sym typeface="Century Gothic"/>
              </a:rPr>
              <a:t>FROM SCHOOLS PARTNERSHIPS </a:t>
            </a:r>
            <a:endParaRPr b="1" sz="2300">
              <a:solidFill>
                <a:schemeClr val="lt1"/>
              </a:solidFill>
              <a:latin typeface="Century Gothic"/>
              <a:ea typeface="Century Gothic"/>
              <a:cs typeface="Century Gothic"/>
              <a:sym typeface="Century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4"/>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Validation: tutors involvement</a:t>
            </a:r>
            <a:endParaRPr sz="4200">
              <a:latin typeface="Trebuchet MS"/>
              <a:ea typeface="Trebuchet MS"/>
              <a:cs typeface="Trebuchet MS"/>
              <a:sym typeface="Trebuchet MS"/>
            </a:endParaRPr>
          </a:p>
        </p:txBody>
      </p:sp>
      <p:sp>
        <p:nvSpPr>
          <p:cNvPr id="322" name="Google Shape;322;p34"/>
          <p:cNvSpPr txBox="1"/>
          <p:nvPr/>
        </p:nvSpPr>
        <p:spPr>
          <a:xfrm>
            <a:off x="587950" y="3044850"/>
            <a:ext cx="32292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3600">
                <a:solidFill>
                  <a:schemeClr val="accent3"/>
                </a:solidFill>
                <a:latin typeface="Century Gothic"/>
                <a:ea typeface="Century Gothic"/>
                <a:cs typeface="Century Gothic"/>
                <a:sym typeface="Century Gothic"/>
              </a:rPr>
              <a:t>CERTIFYING AVAILABILITY</a:t>
            </a:r>
            <a:endParaRPr b="1" sz="3600">
              <a:solidFill>
                <a:schemeClr val="accent3"/>
              </a:solidFill>
              <a:latin typeface="Century Gothic"/>
              <a:ea typeface="Century Gothic"/>
              <a:cs typeface="Century Gothic"/>
              <a:sym typeface="Century Gothic"/>
            </a:endParaRPr>
          </a:p>
        </p:txBody>
      </p:sp>
      <p:sp>
        <p:nvSpPr>
          <p:cNvPr id="323" name="Google Shape;323;p34"/>
          <p:cNvSpPr txBox="1"/>
          <p:nvPr/>
        </p:nvSpPr>
        <p:spPr>
          <a:xfrm>
            <a:off x="4461975" y="3137250"/>
            <a:ext cx="2259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6000">
                <a:solidFill>
                  <a:srgbClr val="FFFFFF"/>
                </a:solidFill>
                <a:latin typeface="Century Gothic"/>
                <a:ea typeface="Century Gothic"/>
                <a:cs typeface="Century Gothic"/>
                <a:sym typeface="Century Gothic"/>
              </a:rPr>
              <a:t>93.3%</a:t>
            </a:r>
            <a:endParaRPr sz="6000">
              <a:solidFill>
                <a:srgbClr val="FFFFFF"/>
              </a:solidFill>
              <a:latin typeface="Century Gothic"/>
              <a:ea typeface="Century Gothic"/>
              <a:cs typeface="Century Gothic"/>
              <a:sym typeface="Century Gothic"/>
            </a:endParaRPr>
          </a:p>
        </p:txBody>
      </p:sp>
      <p:sp>
        <p:nvSpPr>
          <p:cNvPr id="324" name="Google Shape;324;p34"/>
          <p:cNvSpPr txBox="1"/>
          <p:nvPr/>
        </p:nvSpPr>
        <p:spPr>
          <a:xfrm>
            <a:off x="6674275" y="3748175"/>
            <a:ext cx="255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of questionnaires answers</a:t>
            </a:r>
            <a:endParaRPr>
              <a:solidFill>
                <a:srgbClr val="FFFFFF"/>
              </a:solidFill>
              <a:latin typeface="Century Gothic"/>
              <a:ea typeface="Century Gothic"/>
              <a:cs typeface="Century Gothic"/>
              <a:sym typeface="Century Gothic"/>
            </a:endParaRPr>
          </a:p>
        </p:txBody>
      </p:sp>
      <p:sp>
        <p:nvSpPr>
          <p:cNvPr id="325" name="Google Shape;325;p34"/>
          <p:cNvSpPr txBox="1"/>
          <p:nvPr/>
        </p:nvSpPr>
        <p:spPr>
          <a:xfrm>
            <a:off x="146500" y="1258000"/>
            <a:ext cx="8706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300">
                <a:solidFill>
                  <a:schemeClr val="lt1"/>
                </a:solidFill>
                <a:latin typeface="Century Gothic"/>
                <a:ea typeface="Century Gothic"/>
                <a:cs typeface="Century Gothic"/>
                <a:sym typeface="Century Gothic"/>
              </a:rPr>
              <a:t>   EARLY ADOPTERS PHASE:   TUTORS FROM DIRECT CONTACT </a:t>
            </a:r>
            <a:endParaRPr b="1" sz="2300">
              <a:solidFill>
                <a:schemeClr val="lt1"/>
              </a:solidFill>
              <a:latin typeface="Century Gothic"/>
              <a:ea typeface="Century Gothic"/>
              <a:cs typeface="Century Gothic"/>
              <a:sym typeface="Century Gothic"/>
            </a:endParaRPr>
          </a:p>
        </p:txBody>
      </p:sp>
      <p:sp>
        <p:nvSpPr>
          <p:cNvPr id="326" name="Google Shape;326;p34"/>
          <p:cNvSpPr txBox="1"/>
          <p:nvPr/>
        </p:nvSpPr>
        <p:spPr>
          <a:xfrm>
            <a:off x="-173525" y="1947300"/>
            <a:ext cx="9399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2300">
                <a:solidFill>
                  <a:schemeClr val="lt1"/>
                </a:solidFill>
                <a:latin typeface="Century Gothic"/>
                <a:ea typeface="Century Gothic"/>
                <a:cs typeface="Century Gothic"/>
                <a:sym typeface="Century Gothic"/>
              </a:rPr>
              <a:t>      ADVANCED PHASE:   TUTORS FROM SCHOOLS PARTNERSHIPS </a:t>
            </a:r>
            <a:endParaRPr b="1" sz="2300">
              <a:solidFill>
                <a:schemeClr val="lt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7" title="Points scored"/>
          <p:cNvPicPr preferRelativeResize="0"/>
          <p:nvPr/>
        </p:nvPicPr>
        <p:blipFill rotWithShape="1">
          <a:blip r:embed="rId3">
            <a:alphaModFix/>
          </a:blip>
          <a:srcRect b="0" l="27765" r="21429" t="28366"/>
          <a:stretch/>
        </p:blipFill>
        <p:spPr>
          <a:xfrm>
            <a:off x="5459825" y="1176775"/>
            <a:ext cx="3002901" cy="2695949"/>
          </a:xfrm>
          <a:prstGeom prst="rect">
            <a:avLst/>
          </a:prstGeom>
          <a:noFill/>
          <a:ln>
            <a:noFill/>
          </a:ln>
        </p:spPr>
      </p:pic>
      <p:sp>
        <p:nvSpPr>
          <p:cNvPr id="123" name="Google Shape;123;p17"/>
          <p:cNvSpPr txBox="1"/>
          <p:nvPr/>
        </p:nvSpPr>
        <p:spPr>
          <a:xfrm>
            <a:off x="567300" y="1706650"/>
            <a:ext cx="4004700" cy="2093400"/>
          </a:xfrm>
          <a:prstGeom prst="rect">
            <a:avLst/>
          </a:prstGeom>
          <a:noFill/>
          <a:ln cap="flat" cmpd="sng" w="19050">
            <a:solidFill>
              <a:srgbClr val="F1C23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sz="5400">
                <a:solidFill>
                  <a:srgbClr val="FEFEFE"/>
                </a:solidFill>
                <a:latin typeface="Trebuchet MS"/>
                <a:ea typeface="Trebuchet MS"/>
                <a:cs typeface="Trebuchet MS"/>
                <a:sym typeface="Trebuchet MS"/>
              </a:rPr>
              <a:t>250.000 </a:t>
            </a:r>
            <a:r>
              <a:rPr lang="it" sz="3500">
                <a:solidFill>
                  <a:srgbClr val="FEFEFE"/>
                </a:solidFill>
                <a:latin typeface="Trebuchet MS"/>
                <a:ea typeface="Trebuchet MS"/>
                <a:cs typeface="Trebuchet MS"/>
                <a:sym typeface="Trebuchet MS"/>
              </a:rPr>
              <a:t>certified dyslexic students in Italy</a:t>
            </a:r>
            <a:endParaRPr sz="3300">
              <a:solidFill>
                <a:srgbClr val="FEFEFE"/>
              </a:solidFill>
              <a:latin typeface="Trebuchet MS"/>
              <a:ea typeface="Trebuchet MS"/>
              <a:cs typeface="Trebuchet MS"/>
              <a:sym typeface="Trebuchet MS"/>
            </a:endParaRPr>
          </a:p>
        </p:txBody>
      </p:sp>
      <p:sp>
        <p:nvSpPr>
          <p:cNvPr id="124" name="Google Shape;124;p17"/>
          <p:cNvSpPr txBox="1"/>
          <p:nvPr/>
        </p:nvSpPr>
        <p:spPr>
          <a:xfrm>
            <a:off x="5717825" y="3040850"/>
            <a:ext cx="1158600" cy="646500"/>
          </a:xfrm>
          <a:prstGeom prst="rect">
            <a:avLst/>
          </a:prstGeom>
          <a:noFill/>
          <a:ln>
            <a:noFill/>
          </a:ln>
        </p:spPr>
        <p:txBody>
          <a:bodyPr anchorCtr="0" anchor="t" bIns="91425" lIns="91425" spcFirstLastPara="1" rIns="91425" wrap="square" tIns="91425">
            <a:noAutofit/>
          </a:bodyPr>
          <a:lstStyle/>
          <a:p>
            <a:pPr indent="0" lvl="0" marL="0" rtl="0" algn="just">
              <a:spcBef>
                <a:spcPts val="300"/>
              </a:spcBef>
              <a:spcAft>
                <a:spcPts val="500"/>
              </a:spcAft>
              <a:buNone/>
            </a:pPr>
            <a:r>
              <a:rPr lang="it" sz="3000">
                <a:solidFill>
                  <a:schemeClr val="dk2"/>
                </a:solidFill>
                <a:latin typeface="Trebuchet MS"/>
                <a:ea typeface="Trebuchet MS"/>
                <a:cs typeface="Trebuchet MS"/>
                <a:sym typeface="Trebuchet MS"/>
              </a:rPr>
              <a:t>0.7%*</a:t>
            </a:r>
            <a:endParaRPr sz="2900">
              <a:solidFill>
                <a:schemeClr val="dk2"/>
              </a:solidFill>
              <a:latin typeface="Trebuchet MS"/>
              <a:ea typeface="Trebuchet MS"/>
              <a:cs typeface="Trebuchet MS"/>
              <a:sym typeface="Trebuchet MS"/>
            </a:endParaRPr>
          </a:p>
        </p:txBody>
      </p:sp>
      <p:sp>
        <p:nvSpPr>
          <p:cNvPr id="125" name="Google Shape;125;p17"/>
          <p:cNvSpPr txBox="1"/>
          <p:nvPr/>
        </p:nvSpPr>
        <p:spPr>
          <a:xfrm>
            <a:off x="5860765" y="3571600"/>
            <a:ext cx="872700" cy="487500"/>
          </a:xfrm>
          <a:prstGeom prst="rect">
            <a:avLst/>
          </a:prstGeom>
          <a:noFill/>
          <a:ln>
            <a:noFill/>
          </a:ln>
        </p:spPr>
        <p:txBody>
          <a:bodyPr anchorCtr="0" anchor="t" bIns="91425" lIns="91425" spcFirstLastPara="1" rIns="91425" wrap="square" tIns="91425">
            <a:noAutofit/>
          </a:bodyPr>
          <a:lstStyle/>
          <a:p>
            <a:pPr indent="0" lvl="0" marL="0" rtl="0" algn="just">
              <a:spcBef>
                <a:spcPts val="300"/>
              </a:spcBef>
              <a:spcAft>
                <a:spcPts val="500"/>
              </a:spcAft>
              <a:buNone/>
            </a:pPr>
            <a:r>
              <a:rPr lang="it" sz="2400">
                <a:solidFill>
                  <a:schemeClr val="accent3"/>
                </a:solidFill>
                <a:latin typeface="Century Gothic"/>
                <a:ea typeface="Century Gothic"/>
                <a:cs typeface="Century Gothic"/>
                <a:sym typeface="Century Gothic"/>
              </a:rPr>
              <a:t>2010</a:t>
            </a:r>
            <a:endParaRPr sz="2400">
              <a:solidFill>
                <a:schemeClr val="accent3"/>
              </a:solidFill>
            </a:endParaRPr>
          </a:p>
        </p:txBody>
      </p:sp>
      <p:sp>
        <p:nvSpPr>
          <p:cNvPr id="126" name="Google Shape;126;p17"/>
          <p:cNvSpPr txBox="1"/>
          <p:nvPr/>
        </p:nvSpPr>
        <p:spPr>
          <a:xfrm>
            <a:off x="7164666" y="3572425"/>
            <a:ext cx="872700" cy="415500"/>
          </a:xfrm>
          <a:prstGeom prst="rect">
            <a:avLst/>
          </a:prstGeom>
          <a:noFill/>
          <a:ln>
            <a:noFill/>
          </a:ln>
        </p:spPr>
        <p:txBody>
          <a:bodyPr anchorCtr="0" anchor="t" bIns="91425" lIns="91425" spcFirstLastPara="1" rIns="91425" wrap="square" tIns="91425">
            <a:noAutofit/>
          </a:bodyPr>
          <a:lstStyle/>
          <a:p>
            <a:pPr indent="0" lvl="0" marL="0" rtl="0" algn="just">
              <a:spcBef>
                <a:spcPts val="300"/>
              </a:spcBef>
              <a:spcAft>
                <a:spcPts val="500"/>
              </a:spcAft>
              <a:buNone/>
            </a:pPr>
            <a:r>
              <a:rPr lang="it" sz="2400">
                <a:solidFill>
                  <a:srgbClr val="F1C232"/>
                </a:solidFill>
                <a:latin typeface="Century Gothic"/>
                <a:ea typeface="Century Gothic"/>
                <a:cs typeface="Century Gothic"/>
                <a:sym typeface="Century Gothic"/>
              </a:rPr>
              <a:t>2018</a:t>
            </a:r>
            <a:endParaRPr sz="2400">
              <a:solidFill>
                <a:srgbClr val="F1C232"/>
              </a:solidFill>
            </a:endParaRPr>
          </a:p>
        </p:txBody>
      </p:sp>
      <p:sp>
        <p:nvSpPr>
          <p:cNvPr id="127" name="Google Shape;127;p17"/>
          <p:cNvSpPr txBox="1"/>
          <p:nvPr/>
        </p:nvSpPr>
        <p:spPr>
          <a:xfrm>
            <a:off x="7021725" y="2086375"/>
            <a:ext cx="1158600" cy="646500"/>
          </a:xfrm>
          <a:prstGeom prst="rect">
            <a:avLst/>
          </a:prstGeom>
          <a:noFill/>
          <a:ln>
            <a:noFill/>
          </a:ln>
        </p:spPr>
        <p:txBody>
          <a:bodyPr anchorCtr="0" anchor="t" bIns="91425" lIns="91425" spcFirstLastPara="1" rIns="91425" wrap="square" tIns="91425">
            <a:noAutofit/>
          </a:bodyPr>
          <a:lstStyle/>
          <a:p>
            <a:pPr indent="0" lvl="0" marL="0" rtl="0" algn="just">
              <a:spcBef>
                <a:spcPts val="300"/>
              </a:spcBef>
              <a:spcAft>
                <a:spcPts val="500"/>
              </a:spcAft>
              <a:buNone/>
            </a:pPr>
            <a:r>
              <a:rPr lang="it" sz="3000">
                <a:solidFill>
                  <a:schemeClr val="dk2"/>
                </a:solidFill>
                <a:latin typeface="Trebuchet MS"/>
                <a:ea typeface="Trebuchet MS"/>
                <a:cs typeface="Trebuchet MS"/>
                <a:sym typeface="Trebuchet MS"/>
              </a:rPr>
              <a:t>3.2%*</a:t>
            </a:r>
            <a:endParaRPr sz="2900">
              <a:solidFill>
                <a:schemeClr val="dk2"/>
              </a:solidFill>
              <a:latin typeface="Trebuchet MS"/>
              <a:ea typeface="Trebuchet MS"/>
              <a:cs typeface="Trebuchet MS"/>
              <a:sym typeface="Trebuchet MS"/>
            </a:endParaRPr>
          </a:p>
        </p:txBody>
      </p:sp>
      <p:sp>
        <p:nvSpPr>
          <p:cNvPr id="128" name="Google Shape;128;p17"/>
          <p:cNvSpPr txBox="1"/>
          <p:nvPr/>
        </p:nvSpPr>
        <p:spPr>
          <a:xfrm>
            <a:off x="5646525" y="3987925"/>
            <a:ext cx="27318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2100">
                <a:solidFill>
                  <a:srgbClr val="FEFEFE"/>
                </a:solidFill>
                <a:latin typeface="Trebuchet MS"/>
                <a:ea typeface="Trebuchet MS"/>
                <a:cs typeface="Trebuchet MS"/>
                <a:sym typeface="Trebuchet MS"/>
              </a:rPr>
              <a:t>*</a:t>
            </a:r>
            <a:r>
              <a:rPr lang="it">
                <a:solidFill>
                  <a:srgbClr val="FEFEFE"/>
                </a:solidFill>
                <a:latin typeface="Trebuchet MS"/>
                <a:ea typeface="Trebuchet MS"/>
                <a:cs typeface="Trebuchet MS"/>
                <a:sym typeface="Trebuchet MS"/>
              </a:rPr>
              <a:t>Certified dyslexic students among the total of students</a:t>
            </a:r>
            <a:endParaRPr>
              <a:latin typeface="Trebuchet MS"/>
              <a:ea typeface="Trebuchet MS"/>
              <a:cs typeface="Trebuchet MS"/>
              <a:sym typeface="Trebuchet MS"/>
            </a:endParaRPr>
          </a:p>
        </p:txBody>
      </p:sp>
      <p:sp>
        <p:nvSpPr>
          <p:cNvPr id="129" name="Google Shape;129;p17"/>
          <p:cNvSpPr txBox="1"/>
          <p:nvPr/>
        </p:nvSpPr>
        <p:spPr>
          <a:xfrm>
            <a:off x="4867125" y="632725"/>
            <a:ext cx="4188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800">
                <a:solidFill>
                  <a:schemeClr val="accent3"/>
                </a:solidFill>
                <a:latin typeface="Trebuchet MS"/>
                <a:ea typeface="Trebuchet MS"/>
                <a:cs typeface="Trebuchet MS"/>
                <a:sym typeface="Trebuchet MS"/>
              </a:rPr>
              <a:t>Trend</a:t>
            </a:r>
            <a:r>
              <a:rPr lang="it" sz="1800">
                <a:solidFill>
                  <a:srgbClr val="FEFEFE"/>
                </a:solidFill>
                <a:latin typeface="Trebuchet MS"/>
                <a:ea typeface="Trebuchet MS"/>
                <a:cs typeface="Trebuchet MS"/>
                <a:sym typeface="Trebuchet MS"/>
              </a:rPr>
              <a:t>: Awareness on dyslexia is rising</a:t>
            </a:r>
            <a:endParaRPr sz="1800">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5"/>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3700">
                <a:latin typeface="Trebuchet MS"/>
                <a:ea typeface="Trebuchet MS"/>
                <a:cs typeface="Trebuchet MS"/>
                <a:sym typeface="Trebuchet MS"/>
              </a:rPr>
              <a:t>Validation: Usefulness of the system</a:t>
            </a:r>
            <a:endParaRPr sz="3700">
              <a:latin typeface="Trebuchet MS"/>
              <a:ea typeface="Trebuchet MS"/>
              <a:cs typeface="Trebuchet MS"/>
              <a:sym typeface="Trebuchet MS"/>
            </a:endParaRPr>
          </a:p>
        </p:txBody>
      </p:sp>
      <p:sp>
        <p:nvSpPr>
          <p:cNvPr id="332" name="Google Shape;332;p35"/>
          <p:cNvSpPr txBox="1"/>
          <p:nvPr/>
        </p:nvSpPr>
        <p:spPr>
          <a:xfrm>
            <a:off x="508063" y="1082134"/>
            <a:ext cx="3960900" cy="432300"/>
          </a:xfrm>
          <a:prstGeom prst="rect">
            <a:avLst/>
          </a:prstGeom>
          <a:noFill/>
          <a:ln>
            <a:noFill/>
          </a:ln>
          <a:effectLst>
            <a:outerShdw blurRad="50800">
              <a:srgbClr val="000000">
                <a:alpha val="40000"/>
              </a:srgbClr>
            </a:outerShdw>
          </a:effectLst>
        </p:spPr>
        <p:txBody>
          <a:bodyPr anchorCtr="0" anchor="b" bIns="34275" lIns="68575" spcFirstLastPara="1" rIns="68575" wrap="square" tIns="34275">
            <a:noAutofit/>
          </a:bodyPr>
          <a:lstStyle/>
          <a:p>
            <a:pPr indent="0" lvl="0" marL="0" rtl="0" algn="ctr">
              <a:spcBef>
                <a:spcPts val="300"/>
              </a:spcBef>
              <a:spcAft>
                <a:spcPts val="500"/>
              </a:spcAft>
              <a:buNone/>
            </a:pPr>
            <a:r>
              <a:rPr b="1" lang="it" sz="1500">
                <a:solidFill>
                  <a:srgbClr val="EBEBEB"/>
                </a:solidFill>
                <a:latin typeface="Century Gothic"/>
                <a:ea typeface="Century Gothic"/>
                <a:cs typeface="Century Gothic"/>
                <a:sym typeface="Century Gothic"/>
              </a:rPr>
              <a:t>Stella Totino</a:t>
            </a:r>
            <a:endParaRPr b="1" sz="1500">
              <a:solidFill>
                <a:srgbClr val="EBEBEB"/>
              </a:solidFill>
              <a:latin typeface="Century Gothic"/>
              <a:ea typeface="Century Gothic"/>
              <a:cs typeface="Century Gothic"/>
              <a:sym typeface="Century Gothic"/>
            </a:endParaRPr>
          </a:p>
        </p:txBody>
      </p:sp>
      <p:sp>
        <p:nvSpPr>
          <p:cNvPr id="333" name="Google Shape;333;p35"/>
          <p:cNvSpPr txBox="1"/>
          <p:nvPr/>
        </p:nvSpPr>
        <p:spPr>
          <a:xfrm>
            <a:off x="4822825" y="1082133"/>
            <a:ext cx="3960900" cy="432300"/>
          </a:xfrm>
          <a:prstGeom prst="rect">
            <a:avLst/>
          </a:prstGeom>
          <a:noFill/>
          <a:ln>
            <a:noFill/>
          </a:ln>
          <a:effectLst>
            <a:outerShdw blurRad="50800">
              <a:srgbClr val="000000">
                <a:alpha val="40000"/>
              </a:srgbClr>
            </a:outerShdw>
          </a:effectLst>
        </p:spPr>
        <p:txBody>
          <a:bodyPr anchorCtr="0" anchor="b" bIns="34275" lIns="68575" spcFirstLastPara="1" rIns="68575" wrap="square" tIns="34275">
            <a:noAutofit/>
          </a:bodyPr>
          <a:lstStyle/>
          <a:p>
            <a:pPr indent="0" lvl="0" marL="0" rtl="0" algn="ctr">
              <a:spcBef>
                <a:spcPts val="300"/>
              </a:spcBef>
              <a:spcAft>
                <a:spcPts val="500"/>
              </a:spcAft>
              <a:buNone/>
            </a:pPr>
            <a:r>
              <a:rPr b="1" lang="it" sz="1500">
                <a:solidFill>
                  <a:srgbClr val="EBEBEB"/>
                </a:solidFill>
                <a:latin typeface="Century Gothic"/>
                <a:ea typeface="Century Gothic"/>
                <a:cs typeface="Century Gothic"/>
                <a:sym typeface="Century Gothic"/>
              </a:rPr>
              <a:t>Pierluigi Zoccolotti</a:t>
            </a:r>
            <a:endParaRPr sz="1500">
              <a:solidFill>
                <a:srgbClr val="EBEBEB"/>
              </a:solidFill>
              <a:latin typeface="Century Gothic"/>
              <a:ea typeface="Century Gothic"/>
              <a:cs typeface="Century Gothic"/>
              <a:sym typeface="Century Gothic"/>
            </a:endParaRPr>
          </a:p>
        </p:txBody>
      </p:sp>
      <p:pic>
        <p:nvPicPr>
          <p:cNvPr id="334" name="Google Shape;334;p35"/>
          <p:cNvPicPr preferRelativeResize="0"/>
          <p:nvPr/>
        </p:nvPicPr>
        <p:blipFill rotWithShape="1">
          <a:blip r:embed="rId3">
            <a:alphaModFix/>
          </a:blip>
          <a:srcRect b="0" l="27540" r="23032" t="0"/>
          <a:stretch/>
        </p:blipFill>
        <p:spPr>
          <a:xfrm>
            <a:off x="1630349" y="1595137"/>
            <a:ext cx="1716349" cy="1953225"/>
          </a:xfrm>
          <a:prstGeom prst="rect">
            <a:avLst/>
          </a:prstGeom>
          <a:noFill/>
          <a:ln cap="flat" cmpd="sng" w="9525">
            <a:solidFill>
              <a:schemeClr val="accent3"/>
            </a:solidFill>
            <a:prstDash val="solid"/>
            <a:round/>
            <a:headEnd len="sm" w="sm" type="none"/>
            <a:tailEnd len="sm" w="sm" type="none"/>
          </a:ln>
        </p:spPr>
      </p:pic>
      <p:pic>
        <p:nvPicPr>
          <p:cNvPr id="335" name="Google Shape;335;p35"/>
          <p:cNvPicPr preferRelativeResize="0"/>
          <p:nvPr/>
        </p:nvPicPr>
        <p:blipFill>
          <a:blip r:embed="rId4">
            <a:alphaModFix/>
          </a:blip>
          <a:stretch>
            <a:fillRect/>
          </a:stretch>
        </p:blipFill>
        <p:spPr>
          <a:xfrm rot="-111">
            <a:off x="6023638" y="1514450"/>
            <a:ext cx="1559280" cy="1953175"/>
          </a:xfrm>
          <a:prstGeom prst="rect">
            <a:avLst/>
          </a:prstGeom>
          <a:noFill/>
          <a:ln cap="flat" cmpd="sng" w="9525">
            <a:solidFill>
              <a:schemeClr val="accent3"/>
            </a:solidFill>
            <a:prstDash val="solid"/>
            <a:round/>
            <a:headEnd len="sm" w="sm" type="none"/>
            <a:tailEnd len="sm" w="sm" type="none"/>
          </a:ln>
        </p:spPr>
      </p:pic>
      <p:sp>
        <p:nvSpPr>
          <p:cNvPr id="336" name="Google Shape;336;p35"/>
          <p:cNvSpPr txBox="1"/>
          <p:nvPr/>
        </p:nvSpPr>
        <p:spPr>
          <a:xfrm>
            <a:off x="4959325" y="3637525"/>
            <a:ext cx="3687900" cy="13134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b="1" lang="it" sz="1300">
                <a:solidFill>
                  <a:schemeClr val="lt1"/>
                </a:solidFill>
                <a:latin typeface="Century Gothic"/>
                <a:ea typeface="Century Gothic"/>
                <a:cs typeface="Century Gothic"/>
                <a:sym typeface="Century Gothic"/>
              </a:rPr>
              <a:t>“Useful</a:t>
            </a:r>
            <a:r>
              <a:rPr lang="it" sz="1300">
                <a:solidFill>
                  <a:schemeClr val="lt1"/>
                </a:solidFill>
                <a:latin typeface="Century Gothic"/>
                <a:ea typeface="Century Gothic"/>
                <a:cs typeface="Century Gothic"/>
                <a:sym typeface="Century Gothic"/>
              </a:rPr>
              <a:t> aid for university students with specific learning difficulties”</a:t>
            </a:r>
            <a:endParaRPr sz="1300">
              <a:solidFill>
                <a:schemeClr val="lt1"/>
              </a:solidFill>
              <a:latin typeface="Century Gothic"/>
              <a:ea typeface="Century Gothic"/>
              <a:cs typeface="Century Gothic"/>
              <a:sym typeface="Century Gothic"/>
            </a:endParaRPr>
          </a:p>
          <a:p>
            <a:pPr indent="0" lvl="0" marL="0" rtl="0" algn="ctr">
              <a:spcBef>
                <a:spcPts val="500"/>
              </a:spcBef>
              <a:spcAft>
                <a:spcPts val="0"/>
              </a:spcAft>
              <a:buNone/>
            </a:pPr>
            <a:r>
              <a:t/>
            </a:r>
            <a:endParaRPr sz="1300">
              <a:solidFill>
                <a:schemeClr val="lt1"/>
              </a:solidFill>
              <a:latin typeface="Century Gothic"/>
              <a:ea typeface="Century Gothic"/>
              <a:cs typeface="Century Gothic"/>
              <a:sym typeface="Century Gothic"/>
            </a:endParaRPr>
          </a:p>
          <a:p>
            <a:pPr indent="0" lvl="0" marL="0" rtl="0" algn="ctr">
              <a:spcBef>
                <a:spcPts val="500"/>
              </a:spcBef>
              <a:spcAft>
                <a:spcPts val="500"/>
              </a:spcAft>
              <a:buNone/>
            </a:pPr>
            <a:r>
              <a:rPr lang="it" sz="1300">
                <a:solidFill>
                  <a:schemeClr val="lt1"/>
                </a:solidFill>
                <a:latin typeface="Century Gothic"/>
                <a:ea typeface="Century Gothic"/>
                <a:cs typeface="Century Gothic"/>
                <a:sym typeface="Century Gothic"/>
              </a:rPr>
              <a:t>“well-made audio summaries can represent </a:t>
            </a:r>
            <a:r>
              <a:rPr b="1" lang="it" sz="1300">
                <a:solidFill>
                  <a:schemeClr val="lt1"/>
                </a:solidFill>
                <a:latin typeface="Century Gothic"/>
                <a:ea typeface="Century Gothic"/>
                <a:cs typeface="Century Gothic"/>
                <a:sym typeface="Century Gothic"/>
              </a:rPr>
              <a:t>a positive element in the study</a:t>
            </a:r>
            <a:r>
              <a:rPr lang="it" sz="1300">
                <a:solidFill>
                  <a:schemeClr val="lt1"/>
                </a:solidFill>
                <a:latin typeface="Century Gothic"/>
                <a:ea typeface="Century Gothic"/>
                <a:cs typeface="Century Gothic"/>
                <a:sym typeface="Century Gothic"/>
              </a:rPr>
              <a:t>”</a:t>
            </a:r>
            <a:endParaRPr sz="1300">
              <a:solidFill>
                <a:schemeClr val="lt1"/>
              </a:solidFill>
              <a:latin typeface="Century Gothic"/>
              <a:ea typeface="Century Gothic"/>
              <a:cs typeface="Century Gothic"/>
              <a:sym typeface="Century Gothic"/>
            </a:endParaRPr>
          </a:p>
        </p:txBody>
      </p:sp>
      <p:cxnSp>
        <p:nvCxnSpPr>
          <p:cNvPr id="337" name="Google Shape;337;p35"/>
          <p:cNvCxnSpPr/>
          <p:nvPr/>
        </p:nvCxnSpPr>
        <p:spPr>
          <a:xfrm flipH="1">
            <a:off x="4565250" y="1082125"/>
            <a:ext cx="13500" cy="3868800"/>
          </a:xfrm>
          <a:prstGeom prst="straightConnector1">
            <a:avLst/>
          </a:prstGeom>
          <a:noFill/>
          <a:ln cap="flat" cmpd="sng" w="28575">
            <a:solidFill>
              <a:schemeClr val="accent3"/>
            </a:solidFill>
            <a:prstDash val="solid"/>
            <a:round/>
            <a:headEnd len="med" w="med" type="none"/>
            <a:tailEnd len="med" w="med" type="none"/>
          </a:ln>
        </p:spPr>
      </p:cxnSp>
      <p:sp>
        <p:nvSpPr>
          <p:cNvPr id="338" name="Google Shape;338;p35"/>
          <p:cNvSpPr txBox="1"/>
          <p:nvPr/>
        </p:nvSpPr>
        <p:spPr>
          <a:xfrm>
            <a:off x="644575" y="3629050"/>
            <a:ext cx="3687900" cy="13776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lang="it" sz="1300">
                <a:solidFill>
                  <a:schemeClr val="lt1"/>
                </a:solidFill>
                <a:latin typeface="Century Gothic"/>
                <a:ea typeface="Century Gothic"/>
                <a:cs typeface="Century Gothic"/>
                <a:sym typeface="Century Gothic"/>
              </a:rPr>
              <a:t>“Useful for </a:t>
            </a:r>
            <a:r>
              <a:rPr b="1" lang="it" sz="1300">
                <a:solidFill>
                  <a:schemeClr val="lt1"/>
                </a:solidFill>
                <a:latin typeface="Century Gothic"/>
                <a:ea typeface="Century Gothic"/>
                <a:cs typeface="Century Gothic"/>
                <a:sym typeface="Century Gothic"/>
              </a:rPr>
              <a:t>every DSA student”</a:t>
            </a:r>
            <a:endParaRPr b="1" sz="1300">
              <a:solidFill>
                <a:schemeClr val="lt1"/>
              </a:solidFill>
              <a:latin typeface="Century Gothic"/>
              <a:ea typeface="Century Gothic"/>
              <a:cs typeface="Century Gothic"/>
              <a:sym typeface="Century Gothic"/>
            </a:endParaRPr>
          </a:p>
          <a:p>
            <a:pPr indent="0" lvl="0" marL="0" rtl="0" algn="ctr">
              <a:spcBef>
                <a:spcPts val="500"/>
              </a:spcBef>
              <a:spcAft>
                <a:spcPts val="0"/>
              </a:spcAft>
              <a:buNone/>
            </a:pPr>
            <a:r>
              <a:t/>
            </a:r>
            <a:endParaRPr b="1" sz="1300">
              <a:solidFill>
                <a:schemeClr val="lt1"/>
              </a:solidFill>
              <a:latin typeface="Century Gothic"/>
              <a:ea typeface="Century Gothic"/>
              <a:cs typeface="Century Gothic"/>
              <a:sym typeface="Century Gothic"/>
            </a:endParaRPr>
          </a:p>
          <a:p>
            <a:pPr indent="0" lvl="0" marL="0" rtl="0" algn="ctr">
              <a:spcBef>
                <a:spcPts val="500"/>
              </a:spcBef>
              <a:spcAft>
                <a:spcPts val="0"/>
              </a:spcAft>
              <a:buNone/>
            </a:pPr>
            <a:r>
              <a:rPr b="1" lang="it" sz="1300">
                <a:solidFill>
                  <a:schemeClr val="lt1"/>
                </a:solidFill>
                <a:latin typeface="Century Gothic"/>
                <a:ea typeface="Century Gothic"/>
                <a:cs typeface="Century Gothic"/>
                <a:sym typeface="Century Gothic"/>
              </a:rPr>
              <a:t>User interface suggestions:</a:t>
            </a:r>
            <a:r>
              <a:rPr lang="it" sz="1300">
                <a:solidFill>
                  <a:schemeClr val="lt1"/>
                </a:solidFill>
                <a:latin typeface="Century Gothic"/>
                <a:ea typeface="Century Gothic"/>
                <a:cs typeface="Century Gothic"/>
                <a:sym typeface="Century Gothic"/>
              </a:rPr>
              <a:t> visual channel, voice synthesizer, EasyReading font</a:t>
            </a:r>
            <a:endParaRPr sz="1300">
              <a:solidFill>
                <a:schemeClr val="lt1"/>
              </a:solidFill>
              <a:latin typeface="Century Gothic"/>
              <a:ea typeface="Century Gothic"/>
              <a:cs typeface="Century Gothic"/>
              <a:sym typeface="Century Gothic"/>
            </a:endParaRPr>
          </a:p>
          <a:p>
            <a:pPr indent="0" lvl="0" marL="0" rtl="0" algn="ctr">
              <a:spcBef>
                <a:spcPts val="500"/>
              </a:spcBef>
              <a:spcAft>
                <a:spcPts val="500"/>
              </a:spcAft>
              <a:buNone/>
            </a:pPr>
            <a:r>
              <a:t/>
            </a:r>
            <a:endParaRPr b="1" sz="1300">
              <a:solidFill>
                <a:schemeClr val="lt1"/>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6"/>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3700">
                <a:latin typeface="Trebuchet MS"/>
                <a:ea typeface="Trebuchet MS"/>
                <a:cs typeface="Trebuchet MS"/>
                <a:sym typeface="Trebuchet MS"/>
              </a:rPr>
              <a:t>Validation: Usefulness of the system</a:t>
            </a:r>
            <a:endParaRPr sz="3700">
              <a:latin typeface="Trebuchet MS"/>
              <a:ea typeface="Trebuchet MS"/>
              <a:cs typeface="Trebuchet MS"/>
              <a:sym typeface="Trebuchet MS"/>
            </a:endParaRPr>
          </a:p>
        </p:txBody>
      </p:sp>
      <p:sp>
        <p:nvSpPr>
          <p:cNvPr id="344" name="Google Shape;344;p36"/>
          <p:cNvSpPr txBox="1"/>
          <p:nvPr/>
        </p:nvSpPr>
        <p:spPr>
          <a:xfrm>
            <a:off x="3128675" y="3596775"/>
            <a:ext cx="22827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6500">
                <a:solidFill>
                  <a:srgbClr val="FFFFFF"/>
                </a:solidFill>
                <a:latin typeface="Century Gothic"/>
                <a:ea typeface="Century Gothic"/>
                <a:cs typeface="Century Gothic"/>
                <a:sym typeface="Century Gothic"/>
              </a:rPr>
              <a:t>88</a:t>
            </a:r>
            <a:r>
              <a:rPr lang="it" sz="6500">
                <a:solidFill>
                  <a:srgbClr val="FFFFFF"/>
                </a:solidFill>
                <a:latin typeface="Century Gothic"/>
                <a:ea typeface="Century Gothic"/>
                <a:cs typeface="Century Gothic"/>
                <a:sym typeface="Century Gothic"/>
              </a:rPr>
              <a:t>%</a:t>
            </a:r>
            <a:endParaRPr sz="6500">
              <a:solidFill>
                <a:srgbClr val="FFFFFF"/>
              </a:solidFill>
              <a:latin typeface="Century Gothic"/>
              <a:ea typeface="Century Gothic"/>
              <a:cs typeface="Century Gothic"/>
              <a:sym typeface="Century Gothic"/>
            </a:endParaRPr>
          </a:p>
        </p:txBody>
      </p:sp>
      <p:sp>
        <p:nvSpPr>
          <p:cNvPr id="345" name="Google Shape;345;p36"/>
          <p:cNvSpPr txBox="1"/>
          <p:nvPr/>
        </p:nvSpPr>
        <p:spPr>
          <a:xfrm>
            <a:off x="4758475" y="4219863"/>
            <a:ext cx="286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FFFFF"/>
                </a:solidFill>
                <a:latin typeface="Century Gothic"/>
                <a:ea typeface="Century Gothic"/>
                <a:cs typeface="Century Gothic"/>
                <a:sym typeface="Century Gothic"/>
              </a:rPr>
              <a:t>of positive feedbacks </a:t>
            </a:r>
            <a:endParaRPr>
              <a:solidFill>
                <a:srgbClr val="FFFFFF"/>
              </a:solidFill>
              <a:latin typeface="Century Gothic"/>
              <a:ea typeface="Century Gothic"/>
              <a:cs typeface="Century Gothic"/>
              <a:sym typeface="Century Gothic"/>
            </a:endParaRPr>
          </a:p>
        </p:txBody>
      </p:sp>
      <p:pic>
        <p:nvPicPr>
          <p:cNvPr id="346" name="Google Shape;346;p36" title="Atene.mp3">
            <a:hlinkClick r:id="rId3"/>
          </p:cNvPr>
          <p:cNvPicPr preferRelativeResize="0"/>
          <p:nvPr/>
        </p:nvPicPr>
        <p:blipFill>
          <a:blip r:embed="rId4">
            <a:alphaModFix/>
          </a:blip>
          <a:stretch>
            <a:fillRect/>
          </a:stretch>
        </p:blipFill>
        <p:spPr>
          <a:xfrm>
            <a:off x="1942735" y="2297521"/>
            <a:ext cx="548450" cy="548450"/>
          </a:xfrm>
          <a:prstGeom prst="rect">
            <a:avLst/>
          </a:prstGeom>
          <a:noFill/>
          <a:ln>
            <a:noFill/>
          </a:ln>
        </p:spPr>
      </p:pic>
      <p:sp>
        <p:nvSpPr>
          <p:cNvPr id="347" name="Google Shape;347;p36"/>
          <p:cNvSpPr txBox="1"/>
          <p:nvPr/>
        </p:nvSpPr>
        <p:spPr>
          <a:xfrm>
            <a:off x="1224125" y="1275600"/>
            <a:ext cx="68853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2500">
                <a:solidFill>
                  <a:schemeClr val="lt1"/>
                </a:solidFill>
                <a:latin typeface="Century Gothic"/>
                <a:ea typeface="Century Gothic"/>
                <a:cs typeface="Century Gothic"/>
                <a:sym typeface="Century Gothic"/>
              </a:rPr>
              <a:t>Through </a:t>
            </a:r>
            <a:r>
              <a:rPr b="1" lang="it" sz="2500">
                <a:solidFill>
                  <a:schemeClr val="accent3"/>
                </a:solidFill>
                <a:latin typeface="Century Gothic"/>
                <a:ea typeface="Century Gothic"/>
                <a:cs typeface="Century Gothic"/>
                <a:sym typeface="Century Gothic"/>
              </a:rPr>
              <a:t>MVP</a:t>
            </a:r>
            <a:r>
              <a:rPr lang="it" sz="2500">
                <a:solidFill>
                  <a:schemeClr val="lt1"/>
                </a:solidFill>
                <a:latin typeface="Century Gothic"/>
                <a:ea typeface="Century Gothic"/>
                <a:cs typeface="Century Gothic"/>
                <a:sym typeface="Century Gothic"/>
              </a:rPr>
              <a:t>: Audio samples made by ourselves for dyslexic students</a:t>
            </a:r>
            <a:endParaRPr sz="2500">
              <a:solidFill>
                <a:schemeClr val="lt1"/>
              </a:solidFill>
              <a:latin typeface="Century Gothic"/>
              <a:ea typeface="Century Gothic"/>
              <a:cs typeface="Century Gothic"/>
              <a:sym typeface="Century Gothic"/>
            </a:endParaRPr>
          </a:p>
        </p:txBody>
      </p:sp>
      <p:pic>
        <p:nvPicPr>
          <p:cNvPr id="348" name="Google Shape;348;p36" title="Apparato-Respiratorio.mp3">
            <a:hlinkClick r:id="rId5"/>
          </p:cNvPr>
          <p:cNvPicPr preferRelativeResize="0"/>
          <p:nvPr/>
        </p:nvPicPr>
        <p:blipFill>
          <a:blip r:embed="rId4">
            <a:alphaModFix/>
          </a:blip>
          <a:stretch>
            <a:fillRect/>
          </a:stretch>
        </p:blipFill>
        <p:spPr>
          <a:xfrm>
            <a:off x="3407038" y="2306950"/>
            <a:ext cx="548450" cy="548450"/>
          </a:xfrm>
          <a:prstGeom prst="rect">
            <a:avLst/>
          </a:prstGeom>
          <a:noFill/>
          <a:ln>
            <a:noFill/>
          </a:ln>
        </p:spPr>
      </p:pic>
      <p:pic>
        <p:nvPicPr>
          <p:cNvPr id="349" name="Google Shape;349;p36" title="Assiri.mp3">
            <a:hlinkClick r:id="rId6"/>
          </p:cNvPr>
          <p:cNvPicPr preferRelativeResize="0"/>
          <p:nvPr/>
        </p:nvPicPr>
        <p:blipFill>
          <a:blip r:embed="rId4">
            <a:alphaModFix/>
          </a:blip>
          <a:stretch>
            <a:fillRect/>
          </a:stretch>
        </p:blipFill>
        <p:spPr>
          <a:xfrm>
            <a:off x="5195990" y="2297526"/>
            <a:ext cx="548450" cy="548450"/>
          </a:xfrm>
          <a:prstGeom prst="rect">
            <a:avLst/>
          </a:prstGeom>
          <a:noFill/>
          <a:ln>
            <a:noFill/>
          </a:ln>
        </p:spPr>
      </p:pic>
      <p:pic>
        <p:nvPicPr>
          <p:cNvPr id="350" name="Google Shape;350;p36" title="Sparta.mp3">
            <a:hlinkClick r:id="rId7"/>
          </p:cNvPr>
          <p:cNvPicPr preferRelativeResize="0"/>
          <p:nvPr/>
        </p:nvPicPr>
        <p:blipFill>
          <a:blip r:embed="rId4">
            <a:alphaModFix/>
          </a:blip>
          <a:stretch>
            <a:fillRect/>
          </a:stretch>
        </p:blipFill>
        <p:spPr>
          <a:xfrm>
            <a:off x="6714387" y="2297522"/>
            <a:ext cx="548450" cy="548450"/>
          </a:xfrm>
          <a:prstGeom prst="rect">
            <a:avLst/>
          </a:prstGeom>
          <a:noFill/>
          <a:ln>
            <a:noFill/>
          </a:ln>
        </p:spPr>
      </p:pic>
      <p:sp>
        <p:nvSpPr>
          <p:cNvPr id="351" name="Google Shape;351;p36"/>
          <p:cNvSpPr txBox="1"/>
          <p:nvPr/>
        </p:nvSpPr>
        <p:spPr>
          <a:xfrm>
            <a:off x="2936700" y="2845975"/>
            <a:ext cx="1879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rgbClr val="FEFEFE"/>
                </a:solidFill>
                <a:latin typeface="Century Gothic"/>
                <a:ea typeface="Century Gothic"/>
                <a:cs typeface="Century Gothic"/>
                <a:sym typeface="Century Gothic"/>
              </a:rPr>
              <a:t>Respiratory System</a:t>
            </a:r>
            <a:endParaRPr sz="1200">
              <a:solidFill>
                <a:srgbClr val="FEFEFE"/>
              </a:solidFill>
              <a:latin typeface="Century Gothic"/>
              <a:ea typeface="Century Gothic"/>
              <a:cs typeface="Century Gothic"/>
              <a:sym typeface="Century Gothic"/>
            </a:endParaRPr>
          </a:p>
        </p:txBody>
      </p:sp>
      <p:sp>
        <p:nvSpPr>
          <p:cNvPr id="352" name="Google Shape;352;p36"/>
          <p:cNvSpPr txBox="1"/>
          <p:nvPr/>
        </p:nvSpPr>
        <p:spPr>
          <a:xfrm>
            <a:off x="5073485" y="2845971"/>
            <a:ext cx="136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rgbClr val="FEFEFE"/>
                </a:solidFill>
                <a:latin typeface="Century Gothic"/>
                <a:ea typeface="Century Gothic"/>
                <a:cs typeface="Century Gothic"/>
                <a:sym typeface="Century Gothic"/>
              </a:rPr>
              <a:t>Assyrians</a:t>
            </a:r>
            <a:endParaRPr sz="1200">
              <a:solidFill>
                <a:srgbClr val="FEFEFE"/>
              </a:solidFill>
              <a:latin typeface="Century Gothic"/>
              <a:ea typeface="Century Gothic"/>
              <a:cs typeface="Century Gothic"/>
              <a:sym typeface="Century Gothic"/>
            </a:endParaRPr>
          </a:p>
        </p:txBody>
      </p:sp>
      <p:sp>
        <p:nvSpPr>
          <p:cNvPr id="353" name="Google Shape;353;p36"/>
          <p:cNvSpPr txBox="1"/>
          <p:nvPr/>
        </p:nvSpPr>
        <p:spPr>
          <a:xfrm>
            <a:off x="6699653" y="2845973"/>
            <a:ext cx="136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rgbClr val="FEFEFE"/>
                </a:solidFill>
                <a:latin typeface="Century Gothic"/>
                <a:ea typeface="Century Gothic"/>
                <a:cs typeface="Century Gothic"/>
                <a:sym typeface="Century Gothic"/>
              </a:rPr>
              <a:t>Sparta</a:t>
            </a:r>
            <a:endParaRPr sz="1200">
              <a:solidFill>
                <a:srgbClr val="FEFEFE"/>
              </a:solidFill>
              <a:latin typeface="Century Gothic"/>
              <a:ea typeface="Century Gothic"/>
              <a:cs typeface="Century Gothic"/>
              <a:sym typeface="Century Gothic"/>
            </a:endParaRPr>
          </a:p>
        </p:txBody>
      </p:sp>
      <p:sp>
        <p:nvSpPr>
          <p:cNvPr id="354" name="Google Shape;354;p36"/>
          <p:cNvSpPr txBox="1"/>
          <p:nvPr/>
        </p:nvSpPr>
        <p:spPr>
          <a:xfrm>
            <a:off x="1848059" y="2845979"/>
            <a:ext cx="136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a:solidFill>
                  <a:srgbClr val="FEFEFE"/>
                </a:solidFill>
                <a:latin typeface="Century Gothic"/>
                <a:ea typeface="Century Gothic"/>
                <a:cs typeface="Century Gothic"/>
                <a:sym typeface="Century Gothic"/>
              </a:rPr>
              <a:t>Athens</a:t>
            </a:r>
            <a:endParaRPr sz="1200">
              <a:solidFill>
                <a:srgbClr val="FEFEFE"/>
              </a:solidFill>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7"/>
          <p:cNvSpPr txBox="1"/>
          <p:nvPr>
            <p:ph idx="4294967295" type="title"/>
          </p:nvPr>
        </p:nvSpPr>
        <p:spPr>
          <a:xfrm>
            <a:off x="494250" y="145575"/>
            <a:ext cx="8155500" cy="8313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Market size </a:t>
            </a:r>
            <a:endParaRPr sz="4200">
              <a:latin typeface="Trebuchet MS"/>
              <a:ea typeface="Trebuchet MS"/>
              <a:cs typeface="Trebuchet MS"/>
              <a:sym typeface="Trebuchet MS"/>
            </a:endParaRPr>
          </a:p>
          <a:p>
            <a:pPr indent="0" lvl="0" marL="0" rtl="0" algn="ctr">
              <a:spcBef>
                <a:spcPts val="0"/>
              </a:spcBef>
              <a:spcAft>
                <a:spcPts val="0"/>
              </a:spcAft>
              <a:buNone/>
            </a:pPr>
            <a:r>
              <a:rPr lang="it" sz="1800">
                <a:latin typeface="Trebuchet MS"/>
                <a:ea typeface="Trebuchet MS"/>
                <a:cs typeface="Trebuchet MS"/>
                <a:sym typeface="Trebuchet MS"/>
              </a:rPr>
              <a:t>(based on business model)</a:t>
            </a:r>
            <a:endParaRPr sz="1800">
              <a:latin typeface="Trebuchet MS"/>
              <a:ea typeface="Trebuchet MS"/>
              <a:cs typeface="Trebuchet MS"/>
              <a:sym typeface="Trebuchet MS"/>
            </a:endParaRPr>
          </a:p>
        </p:txBody>
      </p:sp>
      <p:sp>
        <p:nvSpPr>
          <p:cNvPr id="360" name="Google Shape;360;p37"/>
          <p:cNvSpPr/>
          <p:nvPr/>
        </p:nvSpPr>
        <p:spPr>
          <a:xfrm>
            <a:off x="494250" y="1114175"/>
            <a:ext cx="3891600" cy="3850200"/>
          </a:xfrm>
          <a:prstGeom prst="ellipse">
            <a:avLst/>
          </a:prstGeom>
          <a:solidFill>
            <a:srgbClr val="FFE599"/>
          </a:solid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7"/>
          <p:cNvSpPr/>
          <p:nvPr/>
        </p:nvSpPr>
        <p:spPr>
          <a:xfrm>
            <a:off x="812988" y="2191222"/>
            <a:ext cx="3253800" cy="2773500"/>
          </a:xfrm>
          <a:prstGeom prst="flowChartConnector">
            <a:avLst/>
          </a:prstGeom>
          <a:solidFill>
            <a:srgbClr val="FFD966"/>
          </a:solidFill>
          <a:ln cap="flat" cmpd="sng" w="2857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7"/>
          <p:cNvSpPr/>
          <p:nvPr/>
        </p:nvSpPr>
        <p:spPr>
          <a:xfrm>
            <a:off x="1585664" y="3491530"/>
            <a:ext cx="1708800" cy="1472700"/>
          </a:xfrm>
          <a:prstGeom prst="ellipse">
            <a:avLst/>
          </a:prstGeom>
          <a:solidFill>
            <a:srgbClr val="F1C232"/>
          </a:solidFill>
          <a:ln cap="flat" cmpd="sng" w="28575">
            <a:solidFill>
              <a:srgbClr val="7F6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txBox="1"/>
          <p:nvPr/>
        </p:nvSpPr>
        <p:spPr>
          <a:xfrm>
            <a:off x="866873" y="1189556"/>
            <a:ext cx="3253800" cy="10158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None/>
            </a:pPr>
            <a:r>
              <a:rPr b="1" lang="it" sz="2700">
                <a:latin typeface="Trebuchet MS"/>
                <a:ea typeface="Trebuchet MS"/>
                <a:cs typeface="Trebuchet MS"/>
                <a:sym typeface="Trebuchet MS"/>
              </a:rPr>
              <a:t>   TAM</a:t>
            </a:r>
            <a:endParaRPr b="1" sz="2700">
              <a:latin typeface="Trebuchet MS"/>
              <a:ea typeface="Trebuchet MS"/>
              <a:cs typeface="Trebuchet MS"/>
              <a:sym typeface="Trebuchet MS"/>
            </a:endParaRPr>
          </a:p>
          <a:p>
            <a:pPr indent="0" lvl="0" marL="0" rtl="0" algn="ctr">
              <a:spcBef>
                <a:spcPts val="0"/>
              </a:spcBef>
              <a:spcAft>
                <a:spcPts val="0"/>
              </a:spcAft>
              <a:buNone/>
            </a:pPr>
            <a:r>
              <a:rPr lang="it" sz="2700">
                <a:latin typeface="Trebuchet MS"/>
                <a:ea typeface="Trebuchet MS"/>
                <a:cs typeface="Trebuchet MS"/>
                <a:sym typeface="Trebuchet MS"/>
              </a:rPr>
              <a:t> 2.2 Bln </a:t>
            </a:r>
            <a:endParaRPr sz="2700">
              <a:latin typeface="Trebuchet MS"/>
              <a:ea typeface="Trebuchet MS"/>
              <a:cs typeface="Trebuchet MS"/>
              <a:sym typeface="Trebuchet MS"/>
            </a:endParaRPr>
          </a:p>
        </p:txBody>
      </p:sp>
      <p:sp>
        <p:nvSpPr>
          <p:cNvPr id="364" name="Google Shape;364;p37"/>
          <p:cNvSpPr txBox="1"/>
          <p:nvPr/>
        </p:nvSpPr>
        <p:spPr>
          <a:xfrm>
            <a:off x="6824700" y="2418175"/>
            <a:ext cx="266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chemeClr val="lt1"/>
                </a:solidFill>
                <a:latin typeface="Trebuchet MS"/>
                <a:ea typeface="Trebuchet MS"/>
                <a:cs typeface="Trebuchet MS"/>
                <a:sym typeface="Trebuchet MS"/>
              </a:rPr>
              <a:t>About s</a:t>
            </a:r>
            <a:r>
              <a:rPr lang="it">
                <a:solidFill>
                  <a:schemeClr val="lt1"/>
                </a:solidFill>
                <a:latin typeface="Trebuchet MS"/>
                <a:ea typeface="Trebuchet MS"/>
                <a:cs typeface="Trebuchet MS"/>
                <a:sym typeface="Trebuchet MS"/>
              </a:rPr>
              <a:t>tudents in Italy</a:t>
            </a:r>
            <a:endParaRPr>
              <a:solidFill>
                <a:schemeClr val="lt1"/>
              </a:solidFill>
              <a:latin typeface="Trebuchet MS"/>
              <a:ea typeface="Trebuchet MS"/>
              <a:cs typeface="Trebuchet MS"/>
              <a:sym typeface="Trebuchet MS"/>
            </a:endParaRPr>
          </a:p>
        </p:txBody>
      </p:sp>
      <p:sp>
        <p:nvSpPr>
          <p:cNvPr id="365" name="Google Shape;365;p37"/>
          <p:cNvSpPr txBox="1"/>
          <p:nvPr/>
        </p:nvSpPr>
        <p:spPr>
          <a:xfrm>
            <a:off x="1439124" y="2418175"/>
            <a:ext cx="2109300" cy="954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it" sz="1700">
                <a:latin typeface="Century Gothic"/>
                <a:ea typeface="Century Gothic"/>
                <a:cs typeface="Century Gothic"/>
                <a:sym typeface="Century Gothic"/>
              </a:rPr>
              <a:t>   </a:t>
            </a:r>
            <a:r>
              <a:rPr b="1" lang="it" sz="2400">
                <a:latin typeface="Trebuchet MS"/>
                <a:ea typeface="Trebuchet MS"/>
                <a:cs typeface="Trebuchet MS"/>
                <a:sym typeface="Trebuchet MS"/>
              </a:rPr>
              <a:t>SAM</a:t>
            </a:r>
            <a:endParaRPr sz="2400">
              <a:latin typeface="Trebuchet MS"/>
              <a:ea typeface="Trebuchet MS"/>
              <a:cs typeface="Trebuchet MS"/>
              <a:sym typeface="Trebuchet MS"/>
            </a:endParaRPr>
          </a:p>
          <a:p>
            <a:pPr indent="0" lvl="0" marL="0" rtl="0" algn="ctr">
              <a:spcBef>
                <a:spcPts val="0"/>
              </a:spcBef>
              <a:spcAft>
                <a:spcPts val="0"/>
              </a:spcAft>
              <a:buNone/>
            </a:pPr>
            <a:r>
              <a:rPr lang="it" sz="2600">
                <a:latin typeface="Trebuchet MS"/>
                <a:ea typeface="Trebuchet MS"/>
                <a:cs typeface="Trebuchet MS"/>
                <a:sym typeface="Trebuchet MS"/>
              </a:rPr>
              <a:t>0.8 % of TAM</a:t>
            </a:r>
            <a:endParaRPr sz="2600">
              <a:latin typeface="Trebuchet MS"/>
              <a:ea typeface="Trebuchet MS"/>
              <a:cs typeface="Trebuchet MS"/>
              <a:sym typeface="Trebuchet MS"/>
            </a:endParaRPr>
          </a:p>
        </p:txBody>
      </p:sp>
      <p:sp>
        <p:nvSpPr>
          <p:cNvPr id="366" name="Google Shape;366;p37"/>
          <p:cNvSpPr txBox="1"/>
          <p:nvPr/>
        </p:nvSpPr>
        <p:spPr>
          <a:xfrm>
            <a:off x="1585678" y="3710184"/>
            <a:ext cx="1768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700">
                <a:latin typeface="Century Gothic"/>
                <a:ea typeface="Century Gothic"/>
                <a:cs typeface="Century Gothic"/>
                <a:sym typeface="Century Gothic"/>
              </a:rPr>
              <a:t>        </a:t>
            </a:r>
            <a:r>
              <a:rPr b="1" lang="it" sz="2000">
                <a:latin typeface="Trebuchet MS"/>
                <a:ea typeface="Trebuchet MS"/>
                <a:cs typeface="Trebuchet MS"/>
                <a:sym typeface="Trebuchet MS"/>
              </a:rPr>
              <a:t>SOM</a:t>
            </a:r>
            <a:endParaRPr sz="2000">
              <a:latin typeface="Trebuchet MS"/>
              <a:ea typeface="Trebuchet MS"/>
              <a:cs typeface="Trebuchet MS"/>
              <a:sym typeface="Trebuchet MS"/>
            </a:endParaRPr>
          </a:p>
          <a:p>
            <a:pPr indent="0" lvl="0" marL="0" rtl="0" algn="ctr">
              <a:spcBef>
                <a:spcPts val="0"/>
              </a:spcBef>
              <a:spcAft>
                <a:spcPts val="0"/>
              </a:spcAft>
              <a:buNone/>
            </a:pPr>
            <a:r>
              <a:rPr lang="it" sz="2200">
                <a:latin typeface="Trebuchet MS"/>
                <a:ea typeface="Trebuchet MS"/>
                <a:cs typeface="Trebuchet MS"/>
                <a:sym typeface="Trebuchet MS"/>
              </a:rPr>
              <a:t>1.7% of SAM</a:t>
            </a:r>
            <a:endParaRPr sz="2200">
              <a:latin typeface="Trebuchet MS"/>
              <a:ea typeface="Trebuchet MS"/>
              <a:cs typeface="Trebuchet MS"/>
              <a:sym typeface="Trebuchet MS"/>
            </a:endParaRPr>
          </a:p>
        </p:txBody>
      </p:sp>
      <p:sp>
        <p:nvSpPr>
          <p:cNvPr id="367" name="Google Shape;367;p37"/>
          <p:cNvSpPr txBox="1"/>
          <p:nvPr/>
        </p:nvSpPr>
        <p:spPr>
          <a:xfrm>
            <a:off x="5829975" y="3210100"/>
            <a:ext cx="3023100" cy="831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a:solidFill>
                  <a:schemeClr val="lt1"/>
                </a:solidFill>
                <a:latin typeface="Trebuchet MS"/>
                <a:ea typeface="Trebuchet MS"/>
                <a:cs typeface="Trebuchet MS"/>
                <a:sym typeface="Trebuchet MS"/>
              </a:rPr>
              <a:t>About s</a:t>
            </a:r>
            <a:r>
              <a:rPr lang="it">
                <a:solidFill>
                  <a:schemeClr val="lt1"/>
                </a:solidFill>
                <a:latin typeface="Trebuchet MS"/>
                <a:ea typeface="Trebuchet MS"/>
                <a:cs typeface="Trebuchet MS"/>
                <a:sym typeface="Trebuchet MS"/>
              </a:rPr>
              <a:t>tudents in Rome </a:t>
            </a:r>
            <a:endParaRPr>
              <a:solidFill>
                <a:schemeClr val="lt1"/>
              </a:solidFill>
              <a:latin typeface="Trebuchet MS"/>
              <a:ea typeface="Trebuchet MS"/>
              <a:cs typeface="Trebuchet MS"/>
              <a:sym typeface="Trebuchet MS"/>
            </a:endParaRPr>
          </a:p>
          <a:p>
            <a:pPr indent="0" lvl="0" marL="0" rtl="0" algn="r">
              <a:spcBef>
                <a:spcPts val="0"/>
              </a:spcBef>
              <a:spcAft>
                <a:spcPts val="0"/>
              </a:spcAft>
              <a:buNone/>
            </a:pPr>
            <a:r>
              <a:rPr lang="it">
                <a:solidFill>
                  <a:schemeClr val="lt1"/>
                </a:solidFill>
                <a:latin typeface="Trebuchet MS"/>
                <a:ea typeface="Trebuchet MS"/>
                <a:cs typeface="Trebuchet MS"/>
                <a:sym typeface="Trebuchet MS"/>
              </a:rPr>
              <a:t>(middle and high school)</a:t>
            </a:r>
            <a:endParaRPr>
              <a:solidFill>
                <a:schemeClr val="lt1"/>
              </a:solidFill>
              <a:latin typeface="Trebuchet MS"/>
              <a:ea typeface="Trebuchet MS"/>
              <a:cs typeface="Trebuchet MS"/>
              <a:sym typeface="Trebuchet MS"/>
            </a:endParaRPr>
          </a:p>
          <a:p>
            <a:pPr indent="0" lvl="0" marL="0" rtl="0" algn="r">
              <a:spcBef>
                <a:spcPts val="0"/>
              </a:spcBef>
              <a:spcAft>
                <a:spcPts val="0"/>
              </a:spcAft>
              <a:buNone/>
            </a:pPr>
            <a:r>
              <a:rPr lang="it">
                <a:solidFill>
                  <a:schemeClr val="lt1"/>
                </a:solidFill>
                <a:latin typeface="Trebuchet MS"/>
                <a:ea typeface="Trebuchet MS"/>
                <a:cs typeface="Trebuchet MS"/>
                <a:sym typeface="Trebuchet MS"/>
              </a:rPr>
              <a:t> with a dyslexic in class</a:t>
            </a:r>
            <a:endParaRPr>
              <a:solidFill>
                <a:schemeClr val="lt1"/>
              </a:solidFill>
              <a:latin typeface="Trebuchet MS"/>
              <a:ea typeface="Trebuchet MS"/>
              <a:cs typeface="Trebuchet MS"/>
              <a:sym typeface="Trebuchet MS"/>
            </a:endParaRPr>
          </a:p>
        </p:txBody>
      </p:sp>
      <p:sp>
        <p:nvSpPr>
          <p:cNvPr id="368" name="Google Shape;368;p37"/>
          <p:cNvSpPr txBox="1"/>
          <p:nvPr/>
        </p:nvSpPr>
        <p:spPr>
          <a:xfrm>
            <a:off x="6267078" y="1189550"/>
            <a:ext cx="28098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chemeClr val="lt1"/>
                </a:solidFill>
                <a:latin typeface="Trebuchet MS"/>
                <a:ea typeface="Trebuchet MS"/>
                <a:cs typeface="Trebuchet MS"/>
                <a:sym typeface="Trebuchet MS"/>
              </a:rPr>
              <a:t>About s</a:t>
            </a:r>
            <a:r>
              <a:rPr lang="it">
                <a:solidFill>
                  <a:schemeClr val="lt1"/>
                </a:solidFill>
                <a:latin typeface="Trebuchet MS"/>
                <a:ea typeface="Trebuchet MS"/>
                <a:cs typeface="Trebuchet MS"/>
                <a:sym typeface="Trebuchet MS"/>
              </a:rPr>
              <a:t>tudents in the world</a:t>
            </a:r>
            <a:endParaRPr>
              <a:solidFill>
                <a:schemeClr val="lt1"/>
              </a:solidFill>
              <a:latin typeface="Trebuchet MS"/>
              <a:ea typeface="Trebuchet MS"/>
              <a:cs typeface="Trebuchet MS"/>
              <a:sym typeface="Trebuchet MS"/>
            </a:endParaRPr>
          </a:p>
        </p:txBody>
      </p:sp>
      <p:cxnSp>
        <p:nvCxnSpPr>
          <p:cNvPr id="369" name="Google Shape;369;p37"/>
          <p:cNvCxnSpPr/>
          <p:nvPr/>
        </p:nvCxnSpPr>
        <p:spPr>
          <a:xfrm flipH="1" rot="10800000">
            <a:off x="3111125" y="1591075"/>
            <a:ext cx="5491800" cy="20400"/>
          </a:xfrm>
          <a:prstGeom prst="straightConnector1">
            <a:avLst/>
          </a:prstGeom>
          <a:noFill/>
          <a:ln cap="flat" cmpd="sng" w="9525">
            <a:solidFill>
              <a:schemeClr val="accent1"/>
            </a:solidFill>
            <a:prstDash val="solid"/>
            <a:round/>
            <a:headEnd len="med" w="med" type="oval"/>
            <a:tailEnd len="med" w="med" type="oval"/>
          </a:ln>
        </p:spPr>
      </p:cxnSp>
      <p:cxnSp>
        <p:nvCxnSpPr>
          <p:cNvPr id="370" name="Google Shape;370;p37"/>
          <p:cNvCxnSpPr/>
          <p:nvPr/>
        </p:nvCxnSpPr>
        <p:spPr>
          <a:xfrm flipH="1" rot="10800000">
            <a:off x="3111125" y="2808650"/>
            <a:ext cx="5593200" cy="15600"/>
          </a:xfrm>
          <a:prstGeom prst="straightConnector1">
            <a:avLst/>
          </a:prstGeom>
          <a:noFill/>
          <a:ln cap="flat" cmpd="sng" w="9525">
            <a:solidFill>
              <a:schemeClr val="accent1"/>
            </a:solidFill>
            <a:prstDash val="solid"/>
            <a:round/>
            <a:headEnd len="med" w="med" type="oval"/>
            <a:tailEnd len="med" w="med" type="oval"/>
          </a:ln>
        </p:spPr>
      </p:cxnSp>
      <p:cxnSp>
        <p:nvCxnSpPr>
          <p:cNvPr id="371" name="Google Shape;371;p37"/>
          <p:cNvCxnSpPr/>
          <p:nvPr/>
        </p:nvCxnSpPr>
        <p:spPr>
          <a:xfrm flipH="1" rot="10800000">
            <a:off x="2878025" y="4019200"/>
            <a:ext cx="5941200" cy="22200"/>
          </a:xfrm>
          <a:prstGeom prst="straightConnector1">
            <a:avLst/>
          </a:prstGeom>
          <a:noFill/>
          <a:ln cap="flat" cmpd="sng" w="9525">
            <a:solidFill>
              <a:schemeClr val="accent1"/>
            </a:solidFill>
            <a:prstDash val="solid"/>
            <a:round/>
            <a:headEnd len="med" w="med" type="oval"/>
            <a:tailEnd len="med" w="med" type="oval"/>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8"/>
          <p:cNvSpPr txBox="1"/>
          <p:nvPr>
            <p:ph idx="4294967295" type="title"/>
          </p:nvPr>
        </p:nvSpPr>
        <p:spPr>
          <a:xfrm>
            <a:off x="494250" y="49050"/>
            <a:ext cx="81555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Revenue model</a:t>
            </a:r>
            <a:endParaRPr sz="4200">
              <a:latin typeface="Trebuchet MS"/>
              <a:ea typeface="Trebuchet MS"/>
              <a:cs typeface="Trebuchet MS"/>
              <a:sym typeface="Trebuchet MS"/>
            </a:endParaRPr>
          </a:p>
        </p:txBody>
      </p:sp>
      <p:sp>
        <p:nvSpPr>
          <p:cNvPr id="377" name="Google Shape;377;p38"/>
          <p:cNvSpPr txBox="1"/>
          <p:nvPr/>
        </p:nvSpPr>
        <p:spPr>
          <a:xfrm>
            <a:off x="494250" y="1763250"/>
            <a:ext cx="8155500" cy="212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400">
                <a:solidFill>
                  <a:schemeClr val="lt1"/>
                </a:solidFill>
                <a:latin typeface="Century Gothic"/>
                <a:ea typeface="Century Gothic"/>
                <a:cs typeface="Century Gothic"/>
                <a:sym typeface="Century Gothic"/>
              </a:rPr>
              <a:t>REVENUES FROM </a:t>
            </a:r>
            <a:r>
              <a:rPr b="1" lang="it" sz="2400">
                <a:solidFill>
                  <a:schemeClr val="accent3"/>
                </a:solidFill>
                <a:latin typeface="Century Gothic"/>
                <a:ea typeface="Century Gothic"/>
                <a:cs typeface="Century Gothic"/>
                <a:sym typeface="Century Gothic"/>
              </a:rPr>
              <a:t>FREE VERSION</a:t>
            </a:r>
            <a:r>
              <a:rPr b="1" lang="it" sz="2400">
                <a:solidFill>
                  <a:schemeClr val="lt1"/>
                </a:solidFill>
                <a:latin typeface="Century Gothic"/>
                <a:ea typeface="Century Gothic"/>
                <a:cs typeface="Century Gothic"/>
                <a:sym typeface="Century Gothic"/>
              </a:rPr>
              <a:t>:</a:t>
            </a:r>
            <a:r>
              <a:rPr b="1" lang="it" sz="2000">
                <a:solidFill>
                  <a:schemeClr val="accent3"/>
                </a:solidFill>
                <a:latin typeface="Century Gothic"/>
                <a:ea typeface="Century Gothic"/>
                <a:cs typeface="Century Gothic"/>
                <a:sym typeface="Century Gothic"/>
              </a:rPr>
              <a:t> </a:t>
            </a:r>
            <a:r>
              <a:rPr lang="it" sz="1500">
                <a:solidFill>
                  <a:srgbClr val="FEFEFE"/>
                </a:solidFill>
                <a:latin typeface="Century Gothic"/>
                <a:ea typeface="Century Gothic"/>
                <a:cs typeface="Century Gothic"/>
                <a:sym typeface="Century Gothic"/>
              </a:rPr>
              <a:t> </a:t>
            </a:r>
            <a:endParaRPr sz="1500">
              <a:solidFill>
                <a:srgbClr val="FEFEFE"/>
              </a:solidFill>
              <a:latin typeface="Century Gothic"/>
              <a:ea typeface="Century Gothic"/>
              <a:cs typeface="Century Gothic"/>
              <a:sym typeface="Century Gothic"/>
            </a:endParaRPr>
          </a:p>
          <a:p>
            <a:pPr indent="457200" lvl="0" marL="914400" rtl="0" algn="l">
              <a:spcBef>
                <a:spcPts val="0"/>
              </a:spcBef>
              <a:spcAft>
                <a:spcPts val="0"/>
              </a:spcAft>
              <a:buNone/>
            </a:pPr>
            <a:r>
              <a:rPr lang="it" sz="1800">
                <a:solidFill>
                  <a:srgbClr val="FEFEFE"/>
                </a:solidFill>
                <a:latin typeface="Century Gothic"/>
                <a:ea typeface="Century Gothic"/>
                <a:cs typeface="Century Gothic"/>
                <a:sym typeface="Century Gothic"/>
              </a:rPr>
              <a:t>banner advertisements with students as target</a:t>
            </a:r>
            <a:endParaRPr sz="1800">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rPr b="1" lang="it" sz="2400">
                <a:solidFill>
                  <a:srgbClr val="FEFEFE"/>
                </a:solidFill>
                <a:latin typeface="Century Gothic"/>
                <a:ea typeface="Century Gothic"/>
                <a:cs typeface="Century Gothic"/>
                <a:sym typeface="Century Gothic"/>
              </a:rPr>
              <a:t>REVENUES FROM </a:t>
            </a:r>
            <a:r>
              <a:rPr b="1" lang="it" sz="2400">
                <a:solidFill>
                  <a:schemeClr val="accent3"/>
                </a:solidFill>
                <a:latin typeface="Century Gothic"/>
                <a:ea typeface="Century Gothic"/>
                <a:cs typeface="Century Gothic"/>
                <a:sym typeface="Century Gothic"/>
              </a:rPr>
              <a:t>PREMIUM VERSION</a:t>
            </a:r>
            <a:r>
              <a:rPr b="1" lang="it" sz="2400">
                <a:solidFill>
                  <a:srgbClr val="FEFEFE"/>
                </a:solidFill>
                <a:latin typeface="Century Gothic"/>
                <a:ea typeface="Century Gothic"/>
                <a:cs typeface="Century Gothic"/>
                <a:sym typeface="Century Gothic"/>
              </a:rPr>
              <a:t>:</a:t>
            </a:r>
            <a:r>
              <a:rPr lang="it">
                <a:solidFill>
                  <a:srgbClr val="FEFEFE"/>
                </a:solidFill>
                <a:latin typeface="Century Gothic"/>
                <a:ea typeface="Century Gothic"/>
                <a:cs typeface="Century Gothic"/>
                <a:sym typeface="Century Gothic"/>
              </a:rPr>
              <a:t>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rPr lang="it" sz="1800">
                <a:solidFill>
                  <a:srgbClr val="FEFEFE"/>
                </a:solidFill>
                <a:latin typeface="Century Gothic"/>
                <a:ea typeface="Century Gothic"/>
                <a:cs typeface="Century Gothic"/>
                <a:sym typeface="Century Gothic"/>
              </a:rPr>
              <a:t>partnerships, cost of subscription</a:t>
            </a:r>
            <a:endParaRPr sz="1800">
              <a:solidFill>
                <a:srgbClr val="FEFEFE"/>
              </a:solidFill>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cxnSp>
        <p:nvCxnSpPr>
          <p:cNvPr id="382" name="Google Shape;382;p39"/>
          <p:cNvCxnSpPr/>
          <p:nvPr/>
        </p:nvCxnSpPr>
        <p:spPr>
          <a:xfrm flipH="1" rot="10800000">
            <a:off x="2393281" y="858518"/>
            <a:ext cx="29100" cy="3865200"/>
          </a:xfrm>
          <a:prstGeom prst="straightConnector1">
            <a:avLst/>
          </a:prstGeom>
          <a:noFill/>
          <a:ln cap="flat" cmpd="sng" w="28575">
            <a:solidFill>
              <a:srgbClr val="F1C232"/>
            </a:solidFill>
            <a:prstDash val="solid"/>
            <a:round/>
            <a:headEnd len="med" w="med" type="none"/>
            <a:tailEnd len="med" w="med" type="triangle"/>
          </a:ln>
        </p:spPr>
      </p:cxnSp>
      <p:cxnSp>
        <p:nvCxnSpPr>
          <p:cNvPr id="383" name="Google Shape;383;p39"/>
          <p:cNvCxnSpPr/>
          <p:nvPr/>
        </p:nvCxnSpPr>
        <p:spPr>
          <a:xfrm flipH="1" rot="10800000">
            <a:off x="1933417" y="4399990"/>
            <a:ext cx="5610300" cy="5400"/>
          </a:xfrm>
          <a:prstGeom prst="straightConnector1">
            <a:avLst/>
          </a:prstGeom>
          <a:noFill/>
          <a:ln cap="flat" cmpd="sng" w="28575">
            <a:solidFill>
              <a:srgbClr val="F1C232"/>
            </a:solidFill>
            <a:prstDash val="solid"/>
            <a:round/>
            <a:headEnd len="med" w="med" type="none"/>
            <a:tailEnd len="med" w="med" type="triangle"/>
          </a:ln>
        </p:spPr>
      </p:cxnSp>
      <p:pic>
        <p:nvPicPr>
          <p:cNvPr id="384" name="Google Shape;384;p39"/>
          <p:cNvPicPr preferRelativeResize="0"/>
          <p:nvPr/>
        </p:nvPicPr>
        <p:blipFill>
          <a:blip r:embed="rId3">
            <a:alphaModFix/>
          </a:blip>
          <a:stretch>
            <a:fillRect/>
          </a:stretch>
        </p:blipFill>
        <p:spPr>
          <a:xfrm>
            <a:off x="4148494" y="2279316"/>
            <a:ext cx="1070870" cy="425737"/>
          </a:xfrm>
          <a:prstGeom prst="rect">
            <a:avLst/>
          </a:prstGeom>
          <a:noFill/>
          <a:ln>
            <a:noFill/>
          </a:ln>
        </p:spPr>
      </p:pic>
      <p:sp>
        <p:nvSpPr>
          <p:cNvPr id="385" name="Google Shape;385;p39"/>
          <p:cNvSpPr txBox="1"/>
          <p:nvPr/>
        </p:nvSpPr>
        <p:spPr>
          <a:xfrm>
            <a:off x="6666686" y="4400140"/>
            <a:ext cx="1859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sz="1500">
                <a:solidFill>
                  <a:schemeClr val="lt1"/>
                </a:solidFill>
                <a:latin typeface="Trebuchet MS"/>
                <a:ea typeface="Trebuchet MS"/>
                <a:cs typeface="Trebuchet MS"/>
                <a:sym typeface="Trebuchet MS"/>
              </a:rPr>
              <a:t>Ad hoc audio for dyslexic students</a:t>
            </a:r>
            <a:endParaRPr b="1" sz="1500">
              <a:solidFill>
                <a:schemeClr val="lt1"/>
              </a:solidFill>
              <a:latin typeface="Trebuchet MS"/>
              <a:ea typeface="Trebuchet MS"/>
              <a:cs typeface="Trebuchet MS"/>
              <a:sym typeface="Trebuchet MS"/>
            </a:endParaRPr>
          </a:p>
        </p:txBody>
      </p:sp>
      <p:sp>
        <p:nvSpPr>
          <p:cNvPr id="386" name="Google Shape;386;p39"/>
          <p:cNvSpPr txBox="1"/>
          <p:nvPr/>
        </p:nvSpPr>
        <p:spPr>
          <a:xfrm>
            <a:off x="494250" y="982575"/>
            <a:ext cx="1969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500">
                <a:solidFill>
                  <a:srgbClr val="FEFEFE"/>
                </a:solidFill>
                <a:latin typeface="Trebuchet MS"/>
                <a:ea typeface="Trebuchet MS"/>
                <a:cs typeface="Trebuchet MS"/>
                <a:sym typeface="Trebuchet MS"/>
              </a:rPr>
              <a:t>Student-to-student system</a:t>
            </a:r>
            <a:endParaRPr b="1" sz="1500">
              <a:solidFill>
                <a:srgbClr val="FEFEFE"/>
              </a:solidFill>
              <a:latin typeface="Trebuchet MS"/>
              <a:ea typeface="Trebuchet MS"/>
              <a:cs typeface="Trebuchet MS"/>
              <a:sym typeface="Trebuchet MS"/>
            </a:endParaRPr>
          </a:p>
        </p:txBody>
      </p:sp>
      <p:pic>
        <p:nvPicPr>
          <p:cNvPr id="387" name="Google Shape;387;p39"/>
          <p:cNvPicPr preferRelativeResize="0"/>
          <p:nvPr/>
        </p:nvPicPr>
        <p:blipFill>
          <a:blip r:embed="rId4">
            <a:alphaModFix/>
          </a:blip>
          <a:stretch>
            <a:fillRect/>
          </a:stretch>
        </p:blipFill>
        <p:spPr>
          <a:xfrm>
            <a:off x="2422749" y="1226494"/>
            <a:ext cx="1490050" cy="1409425"/>
          </a:xfrm>
          <a:prstGeom prst="rect">
            <a:avLst/>
          </a:prstGeom>
          <a:noFill/>
          <a:ln>
            <a:noFill/>
          </a:ln>
        </p:spPr>
      </p:pic>
      <p:pic>
        <p:nvPicPr>
          <p:cNvPr id="388" name="Google Shape;388;p39"/>
          <p:cNvPicPr preferRelativeResize="0"/>
          <p:nvPr/>
        </p:nvPicPr>
        <p:blipFill>
          <a:blip r:embed="rId5">
            <a:alphaModFix/>
          </a:blip>
          <a:stretch>
            <a:fillRect/>
          </a:stretch>
        </p:blipFill>
        <p:spPr>
          <a:xfrm>
            <a:off x="2566096" y="3505355"/>
            <a:ext cx="1107485" cy="785670"/>
          </a:xfrm>
          <a:prstGeom prst="rect">
            <a:avLst/>
          </a:prstGeom>
          <a:noFill/>
          <a:ln>
            <a:noFill/>
          </a:ln>
        </p:spPr>
      </p:pic>
      <p:sp>
        <p:nvSpPr>
          <p:cNvPr id="389" name="Google Shape;389;p39"/>
          <p:cNvSpPr txBox="1"/>
          <p:nvPr/>
        </p:nvSpPr>
        <p:spPr>
          <a:xfrm>
            <a:off x="2613982" y="3247563"/>
            <a:ext cx="11079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900">
                <a:solidFill>
                  <a:srgbClr val="FEFEFE"/>
                </a:solidFill>
                <a:latin typeface="Trebuchet MS"/>
                <a:ea typeface="Trebuchet MS"/>
                <a:cs typeface="Trebuchet MS"/>
                <a:sym typeface="Trebuchet MS"/>
              </a:rPr>
              <a:t>Ad hoc Textbooks</a:t>
            </a:r>
            <a:endParaRPr sz="900">
              <a:solidFill>
                <a:srgbClr val="FEFEFE"/>
              </a:solidFill>
              <a:latin typeface="Trebuchet MS"/>
              <a:ea typeface="Trebuchet MS"/>
              <a:cs typeface="Trebuchet MS"/>
              <a:sym typeface="Trebuchet MS"/>
            </a:endParaRPr>
          </a:p>
        </p:txBody>
      </p:sp>
      <p:pic>
        <p:nvPicPr>
          <p:cNvPr id="390" name="Google Shape;390;p39"/>
          <p:cNvPicPr preferRelativeResize="0"/>
          <p:nvPr/>
        </p:nvPicPr>
        <p:blipFill>
          <a:blip r:embed="rId6">
            <a:alphaModFix/>
          </a:blip>
          <a:stretch>
            <a:fillRect/>
          </a:stretch>
        </p:blipFill>
        <p:spPr>
          <a:xfrm>
            <a:off x="3716464" y="3296564"/>
            <a:ext cx="1340677" cy="1268134"/>
          </a:xfrm>
          <a:prstGeom prst="rect">
            <a:avLst/>
          </a:prstGeom>
          <a:noFill/>
          <a:ln>
            <a:noFill/>
          </a:ln>
        </p:spPr>
      </p:pic>
      <p:pic>
        <p:nvPicPr>
          <p:cNvPr id="391" name="Google Shape;391;p39"/>
          <p:cNvPicPr preferRelativeResize="0"/>
          <p:nvPr/>
        </p:nvPicPr>
        <p:blipFill>
          <a:blip r:embed="rId7">
            <a:alphaModFix/>
          </a:blip>
          <a:stretch>
            <a:fillRect/>
          </a:stretch>
        </p:blipFill>
        <p:spPr>
          <a:xfrm>
            <a:off x="2588782" y="2326245"/>
            <a:ext cx="1157984" cy="820811"/>
          </a:xfrm>
          <a:prstGeom prst="rect">
            <a:avLst/>
          </a:prstGeom>
          <a:noFill/>
          <a:ln>
            <a:noFill/>
          </a:ln>
        </p:spPr>
      </p:pic>
      <p:pic>
        <p:nvPicPr>
          <p:cNvPr id="392" name="Google Shape;392;p39"/>
          <p:cNvPicPr preferRelativeResize="0"/>
          <p:nvPr/>
        </p:nvPicPr>
        <p:blipFill>
          <a:blip r:embed="rId8">
            <a:alphaModFix/>
          </a:blip>
          <a:stretch>
            <a:fillRect/>
          </a:stretch>
        </p:blipFill>
        <p:spPr>
          <a:xfrm>
            <a:off x="5523468" y="3029925"/>
            <a:ext cx="1301084" cy="785671"/>
          </a:xfrm>
          <a:prstGeom prst="rect">
            <a:avLst/>
          </a:prstGeom>
          <a:noFill/>
          <a:ln>
            <a:noFill/>
          </a:ln>
        </p:spPr>
      </p:pic>
      <p:sp>
        <p:nvSpPr>
          <p:cNvPr id="393" name="Google Shape;393;p39"/>
          <p:cNvSpPr txBox="1"/>
          <p:nvPr/>
        </p:nvSpPr>
        <p:spPr>
          <a:xfrm>
            <a:off x="3848976" y="3240725"/>
            <a:ext cx="137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Trebuchet MS"/>
                <a:ea typeface="Trebuchet MS"/>
                <a:cs typeface="Trebuchet MS"/>
                <a:sym typeface="Trebuchet MS"/>
              </a:rPr>
              <a:t>Voice synthesizers</a:t>
            </a:r>
            <a:endParaRPr sz="1000">
              <a:latin typeface="Trebuchet MS"/>
              <a:ea typeface="Trebuchet MS"/>
              <a:cs typeface="Trebuchet MS"/>
              <a:sym typeface="Trebuchet MS"/>
            </a:endParaRPr>
          </a:p>
        </p:txBody>
      </p:sp>
      <p:sp>
        <p:nvSpPr>
          <p:cNvPr id="394" name="Google Shape;394;p39"/>
          <p:cNvSpPr txBox="1"/>
          <p:nvPr/>
        </p:nvSpPr>
        <p:spPr>
          <a:xfrm>
            <a:off x="2712178" y="2081298"/>
            <a:ext cx="1207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Trebuchet MS"/>
                <a:ea typeface="Trebuchet MS"/>
                <a:cs typeface="Trebuchet MS"/>
                <a:sym typeface="Trebuchet MS"/>
              </a:rPr>
              <a:t>Concept maps</a:t>
            </a:r>
            <a:endParaRPr sz="1000">
              <a:latin typeface="Trebuchet MS"/>
              <a:ea typeface="Trebuchet MS"/>
              <a:cs typeface="Trebuchet MS"/>
              <a:sym typeface="Trebuchet MS"/>
            </a:endParaRPr>
          </a:p>
        </p:txBody>
      </p:sp>
      <p:pic>
        <p:nvPicPr>
          <p:cNvPr id="395" name="Google Shape;395;p39"/>
          <p:cNvPicPr preferRelativeResize="0"/>
          <p:nvPr/>
        </p:nvPicPr>
        <p:blipFill>
          <a:blip r:embed="rId9">
            <a:alphaModFix/>
          </a:blip>
          <a:stretch>
            <a:fillRect/>
          </a:stretch>
        </p:blipFill>
        <p:spPr>
          <a:xfrm>
            <a:off x="5219375" y="1077750"/>
            <a:ext cx="1773899" cy="851325"/>
          </a:xfrm>
          <a:prstGeom prst="rect">
            <a:avLst/>
          </a:prstGeom>
          <a:noFill/>
          <a:ln>
            <a:noFill/>
          </a:ln>
        </p:spPr>
      </p:pic>
      <p:sp>
        <p:nvSpPr>
          <p:cNvPr id="396" name="Google Shape;396;p39"/>
          <p:cNvSpPr txBox="1"/>
          <p:nvPr>
            <p:ph idx="4294967295" type="title"/>
          </p:nvPr>
        </p:nvSpPr>
        <p:spPr>
          <a:xfrm>
            <a:off x="494250" y="49050"/>
            <a:ext cx="81555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Competitor Analysis</a:t>
            </a:r>
            <a:endParaRPr sz="4200">
              <a:latin typeface="Trebuchet MS"/>
              <a:ea typeface="Trebuchet MS"/>
              <a:cs typeface="Trebuchet MS"/>
              <a:sym typeface="Trebuchet M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0"/>
          <p:cNvSpPr txBox="1"/>
          <p:nvPr/>
        </p:nvSpPr>
        <p:spPr>
          <a:xfrm>
            <a:off x="932500" y="2516250"/>
            <a:ext cx="14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402" name="Google Shape;402;p40"/>
          <p:cNvSpPr txBox="1"/>
          <p:nvPr/>
        </p:nvSpPr>
        <p:spPr>
          <a:xfrm>
            <a:off x="723650" y="2969775"/>
            <a:ext cx="1948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500">
                <a:solidFill>
                  <a:srgbClr val="FEFEFE"/>
                </a:solidFill>
                <a:latin typeface="Trebuchet MS"/>
                <a:ea typeface="Trebuchet MS"/>
                <a:cs typeface="Trebuchet MS"/>
                <a:sym typeface="Trebuchet MS"/>
              </a:rPr>
              <a:t>MARCO CARFORA</a:t>
            </a:r>
            <a:endParaRPr sz="1500">
              <a:solidFill>
                <a:srgbClr val="FEFEFE"/>
              </a:solidFill>
              <a:latin typeface="Trebuchet MS"/>
              <a:ea typeface="Trebuchet MS"/>
              <a:cs typeface="Trebuchet MS"/>
              <a:sym typeface="Trebuchet MS"/>
            </a:endParaRPr>
          </a:p>
        </p:txBody>
      </p:sp>
      <p:sp>
        <p:nvSpPr>
          <p:cNvPr id="403" name="Google Shape;403;p40"/>
          <p:cNvSpPr txBox="1"/>
          <p:nvPr/>
        </p:nvSpPr>
        <p:spPr>
          <a:xfrm>
            <a:off x="6676091" y="2957788"/>
            <a:ext cx="18501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500">
                <a:solidFill>
                  <a:srgbClr val="FEFEFE"/>
                </a:solidFill>
                <a:latin typeface="Trebuchet MS"/>
                <a:ea typeface="Trebuchet MS"/>
                <a:cs typeface="Trebuchet MS"/>
                <a:sym typeface="Trebuchet MS"/>
              </a:rPr>
              <a:t>FRANCESCO BOVI</a:t>
            </a:r>
            <a:endParaRPr sz="1500">
              <a:solidFill>
                <a:srgbClr val="FEFEFE"/>
              </a:solidFill>
              <a:latin typeface="Trebuchet MS"/>
              <a:ea typeface="Trebuchet MS"/>
              <a:cs typeface="Trebuchet MS"/>
              <a:sym typeface="Trebuchet MS"/>
            </a:endParaRPr>
          </a:p>
        </p:txBody>
      </p:sp>
      <p:sp>
        <p:nvSpPr>
          <p:cNvPr id="404" name="Google Shape;404;p40"/>
          <p:cNvSpPr txBox="1"/>
          <p:nvPr/>
        </p:nvSpPr>
        <p:spPr>
          <a:xfrm>
            <a:off x="3779800" y="2957800"/>
            <a:ext cx="1757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500">
                <a:solidFill>
                  <a:srgbClr val="FEFEFE"/>
                </a:solidFill>
                <a:latin typeface="Trebuchet MS"/>
                <a:ea typeface="Trebuchet MS"/>
                <a:cs typeface="Trebuchet MS"/>
                <a:sym typeface="Trebuchet MS"/>
              </a:rPr>
              <a:t>DANIELE CALISI</a:t>
            </a:r>
            <a:endParaRPr sz="1500">
              <a:solidFill>
                <a:srgbClr val="FEFEFE"/>
              </a:solidFill>
              <a:latin typeface="Trebuchet MS"/>
              <a:ea typeface="Trebuchet MS"/>
              <a:cs typeface="Trebuchet MS"/>
              <a:sym typeface="Trebuchet MS"/>
            </a:endParaRPr>
          </a:p>
        </p:txBody>
      </p:sp>
      <p:sp>
        <p:nvSpPr>
          <p:cNvPr id="405" name="Google Shape;405;p40"/>
          <p:cNvSpPr txBox="1"/>
          <p:nvPr/>
        </p:nvSpPr>
        <p:spPr>
          <a:xfrm>
            <a:off x="458600" y="3424300"/>
            <a:ext cx="2326500" cy="1477500"/>
          </a:xfrm>
          <a:prstGeom prst="rect">
            <a:avLst/>
          </a:prstGeom>
          <a:noFill/>
          <a:ln cap="flat" cmpd="sng" w="28575">
            <a:solidFill>
              <a:srgbClr val="F1C232"/>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Web design frontend</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Mobile developer</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Neural networks</a:t>
            </a:r>
            <a:endParaRPr>
              <a:solidFill>
                <a:srgbClr val="FEFEFE"/>
              </a:solidFill>
              <a:latin typeface="Trebuchet MS"/>
              <a:ea typeface="Trebuchet MS"/>
              <a:cs typeface="Trebuchet MS"/>
              <a:sym typeface="Trebuchet MS"/>
            </a:endParaRPr>
          </a:p>
        </p:txBody>
      </p:sp>
      <p:pic>
        <p:nvPicPr>
          <p:cNvPr id="406" name="Google Shape;406;p40"/>
          <p:cNvPicPr preferRelativeResize="0"/>
          <p:nvPr/>
        </p:nvPicPr>
        <p:blipFill rotWithShape="1">
          <a:blip r:embed="rId3">
            <a:alphaModFix/>
          </a:blip>
          <a:srcRect b="0" l="0" r="28207" t="9942"/>
          <a:stretch/>
        </p:blipFill>
        <p:spPr>
          <a:xfrm>
            <a:off x="6646250" y="1023100"/>
            <a:ext cx="1757400" cy="1883700"/>
          </a:xfrm>
          <a:prstGeom prst="rect">
            <a:avLst/>
          </a:prstGeom>
          <a:noFill/>
          <a:ln cap="flat" cmpd="sng" w="9525">
            <a:solidFill>
              <a:srgbClr val="F1C232"/>
            </a:solidFill>
            <a:prstDash val="solid"/>
            <a:round/>
            <a:headEnd len="sm" w="sm" type="none"/>
            <a:tailEnd len="sm" w="sm" type="none"/>
          </a:ln>
        </p:spPr>
      </p:pic>
      <p:pic>
        <p:nvPicPr>
          <p:cNvPr id="407" name="Google Shape;407;p40"/>
          <p:cNvPicPr preferRelativeResize="0"/>
          <p:nvPr/>
        </p:nvPicPr>
        <p:blipFill>
          <a:blip r:embed="rId4">
            <a:alphaModFix/>
          </a:blip>
          <a:stretch>
            <a:fillRect/>
          </a:stretch>
        </p:blipFill>
        <p:spPr>
          <a:xfrm>
            <a:off x="3729918" y="1023075"/>
            <a:ext cx="1802100" cy="1931700"/>
          </a:xfrm>
          <a:prstGeom prst="rect">
            <a:avLst/>
          </a:prstGeom>
          <a:noFill/>
          <a:ln cap="flat" cmpd="sng" w="9525">
            <a:solidFill>
              <a:srgbClr val="F1C232"/>
            </a:solidFill>
            <a:prstDash val="solid"/>
            <a:round/>
            <a:headEnd len="sm" w="sm" type="none"/>
            <a:tailEnd len="sm" w="sm" type="none"/>
          </a:ln>
        </p:spPr>
      </p:pic>
      <p:pic>
        <p:nvPicPr>
          <p:cNvPr id="408" name="Google Shape;408;p40"/>
          <p:cNvPicPr preferRelativeResize="0"/>
          <p:nvPr/>
        </p:nvPicPr>
        <p:blipFill rotWithShape="1">
          <a:blip r:embed="rId5">
            <a:alphaModFix/>
          </a:blip>
          <a:srcRect b="0" l="11347" r="0" t="6270"/>
          <a:stretch/>
        </p:blipFill>
        <p:spPr>
          <a:xfrm>
            <a:off x="743150" y="999050"/>
            <a:ext cx="1757399" cy="1931701"/>
          </a:xfrm>
          <a:prstGeom prst="rect">
            <a:avLst/>
          </a:prstGeom>
          <a:noFill/>
          <a:ln cap="flat" cmpd="sng" w="9525">
            <a:solidFill>
              <a:srgbClr val="F1C232"/>
            </a:solidFill>
            <a:prstDash val="solid"/>
            <a:round/>
            <a:headEnd len="sm" w="sm" type="none"/>
            <a:tailEnd len="sm" w="sm" type="none"/>
          </a:ln>
        </p:spPr>
      </p:pic>
      <p:sp>
        <p:nvSpPr>
          <p:cNvPr id="409" name="Google Shape;409;p40"/>
          <p:cNvSpPr txBox="1"/>
          <p:nvPr/>
        </p:nvSpPr>
        <p:spPr>
          <a:xfrm>
            <a:off x="6361700" y="3424300"/>
            <a:ext cx="2326500" cy="1477500"/>
          </a:xfrm>
          <a:prstGeom prst="rect">
            <a:avLst/>
          </a:prstGeom>
          <a:noFill/>
          <a:ln cap="flat" cmpd="sng" w="28575">
            <a:solidFill>
              <a:srgbClr val="F1C232"/>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Software Developer;</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Cybersecurity;</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AI experience;</a:t>
            </a:r>
            <a:endParaRPr>
              <a:solidFill>
                <a:srgbClr val="FEFEFE"/>
              </a:solidFill>
              <a:latin typeface="Trebuchet MS"/>
              <a:ea typeface="Trebuchet MS"/>
              <a:cs typeface="Trebuchet MS"/>
              <a:sym typeface="Trebuchet MS"/>
            </a:endParaRPr>
          </a:p>
        </p:txBody>
      </p:sp>
      <p:sp>
        <p:nvSpPr>
          <p:cNvPr id="410" name="Google Shape;410;p40"/>
          <p:cNvSpPr txBox="1"/>
          <p:nvPr/>
        </p:nvSpPr>
        <p:spPr>
          <a:xfrm>
            <a:off x="3450200" y="3424300"/>
            <a:ext cx="2326500" cy="1477500"/>
          </a:xfrm>
          <a:prstGeom prst="rect">
            <a:avLst/>
          </a:prstGeom>
          <a:noFill/>
          <a:ln cap="flat" cmpd="sng" w="28575">
            <a:solidFill>
              <a:srgbClr val="F1C232"/>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Web design backend</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Data management</a:t>
            </a:r>
            <a:endParaRPr>
              <a:solidFill>
                <a:srgbClr val="FEFEFE"/>
              </a:solidFill>
              <a:latin typeface="Trebuchet MS"/>
              <a:ea typeface="Trebuchet MS"/>
              <a:cs typeface="Trebuchet MS"/>
              <a:sym typeface="Trebuchet MS"/>
            </a:endParaRPr>
          </a:p>
          <a:p>
            <a:pPr indent="-317500" lvl="0" marL="457200" rtl="0" algn="l">
              <a:spcBef>
                <a:spcPts val="0"/>
              </a:spcBef>
              <a:spcAft>
                <a:spcPts val="0"/>
              </a:spcAft>
              <a:buClr>
                <a:srgbClr val="FEFEFE"/>
              </a:buClr>
              <a:buSzPts val="1400"/>
              <a:buFont typeface="Trebuchet MS"/>
              <a:buChar char="●"/>
            </a:pPr>
            <a:r>
              <a:rPr lang="it">
                <a:solidFill>
                  <a:srgbClr val="FEFEFE"/>
                </a:solidFill>
                <a:latin typeface="Trebuchet MS"/>
                <a:ea typeface="Trebuchet MS"/>
                <a:cs typeface="Trebuchet MS"/>
                <a:sym typeface="Trebuchet MS"/>
              </a:rPr>
              <a:t>Machine Learning </a:t>
            </a:r>
            <a:endParaRPr>
              <a:solidFill>
                <a:srgbClr val="FEFEFE"/>
              </a:solidFill>
              <a:latin typeface="Trebuchet MS"/>
              <a:ea typeface="Trebuchet MS"/>
              <a:cs typeface="Trebuchet MS"/>
              <a:sym typeface="Trebuchet MS"/>
            </a:endParaRPr>
          </a:p>
        </p:txBody>
      </p:sp>
      <p:sp>
        <p:nvSpPr>
          <p:cNvPr id="411" name="Google Shape;411;p40"/>
          <p:cNvSpPr txBox="1"/>
          <p:nvPr/>
        </p:nvSpPr>
        <p:spPr>
          <a:xfrm>
            <a:off x="6857300" y="4162900"/>
            <a:ext cx="1802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u="sng">
                <a:solidFill>
                  <a:srgbClr val="F1C232"/>
                </a:solidFill>
                <a:hlinkClick r:id="rId6">
                  <a:extLst>
                    <a:ext uri="{A12FA001-AC4F-418D-AE19-62706E023703}">
                      <ahyp:hlinkClr val="tx"/>
                    </a:ext>
                  </a:extLst>
                </a:hlinkClick>
              </a:rPr>
              <a:t>https://www.linkedin.com/in/francesco-bovi-a450ab207/</a:t>
            </a:r>
            <a:endParaRPr sz="1200">
              <a:solidFill>
                <a:srgbClr val="F1C232"/>
              </a:solidFill>
            </a:endParaRPr>
          </a:p>
        </p:txBody>
      </p:sp>
      <p:pic>
        <p:nvPicPr>
          <p:cNvPr id="412" name="Google Shape;412;p40"/>
          <p:cNvPicPr preferRelativeResize="0"/>
          <p:nvPr/>
        </p:nvPicPr>
        <p:blipFill>
          <a:blip r:embed="rId7">
            <a:alphaModFix/>
          </a:blip>
          <a:stretch>
            <a:fillRect/>
          </a:stretch>
        </p:blipFill>
        <p:spPr>
          <a:xfrm>
            <a:off x="6441799" y="4324600"/>
            <a:ext cx="415500" cy="415500"/>
          </a:xfrm>
          <a:prstGeom prst="rect">
            <a:avLst/>
          </a:prstGeom>
          <a:noFill/>
          <a:ln>
            <a:noFill/>
          </a:ln>
        </p:spPr>
      </p:pic>
      <p:pic>
        <p:nvPicPr>
          <p:cNvPr id="413" name="Google Shape;413;p40"/>
          <p:cNvPicPr preferRelativeResize="0"/>
          <p:nvPr/>
        </p:nvPicPr>
        <p:blipFill>
          <a:blip r:embed="rId7">
            <a:alphaModFix/>
          </a:blip>
          <a:stretch>
            <a:fillRect/>
          </a:stretch>
        </p:blipFill>
        <p:spPr>
          <a:xfrm>
            <a:off x="3559549" y="4324600"/>
            <a:ext cx="415500" cy="415500"/>
          </a:xfrm>
          <a:prstGeom prst="rect">
            <a:avLst/>
          </a:prstGeom>
          <a:noFill/>
          <a:ln>
            <a:noFill/>
          </a:ln>
        </p:spPr>
      </p:pic>
      <p:pic>
        <p:nvPicPr>
          <p:cNvPr id="414" name="Google Shape;414;p40"/>
          <p:cNvPicPr preferRelativeResize="0"/>
          <p:nvPr/>
        </p:nvPicPr>
        <p:blipFill>
          <a:blip r:embed="rId7">
            <a:alphaModFix/>
          </a:blip>
          <a:stretch>
            <a:fillRect/>
          </a:stretch>
        </p:blipFill>
        <p:spPr>
          <a:xfrm>
            <a:off x="566099" y="4324600"/>
            <a:ext cx="415500" cy="415500"/>
          </a:xfrm>
          <a:prstGeom prst="rect">
            <a:avLst/>
          </a:prstGeom>
          <a:noFill/>
          <a:ln>
            <a:noFill/>
          </a:ln>
        </p:spPr>
      </p:pic>
      <p:sp>
        <p:nvSpPr>
          <p:cNvPr id="415" name="Google Shape;415;p40"/>
          <p:cNvSpPr txBox="1"/>
          <p:nvPr/>
        </p:nvSpPr>
        <p:spPr>
          <a:xfrm>
            <a:off x="3975050" y="4162900"/>
            <a:ext cx="1692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u="sng">
                <a:solidFill>
                  <a:srgbClr val="F1C232"/>
                </a:solidFill>
                <a:hlinkClick r:id="rId8">
                  <a:extLst>
                    <a:ext uri="{A12FA001-AC4F-418D-AE19-62706E023703}">
                      <ahyp:hlinkClr val="tx"/>
                    </a:ext>
                  </a:extLst>
                </a:hlinkClick>
              </a:rPr>
              <a:t>https://www.linkedin.com/in/daniele-calisi-4088a11a6</a:t>
            </a:r>
            <a:endParaRPr sz="1200">
              <a:solidFill>
                <a:srgbClr val="F1C232"/>
              </a:solidFill>
            </a:endParaRPr>
          </a:p>
        </p:txBody>
      </p:sp>
      <p:sp>
        <p:nvSpPr>
          <p:cNvPr id="416" name="Google Shape;416;p40"/>
          <p:cNvSpPr txBox="1"/>
          <p:nvPr/>
        </p:nvSpPr>
        <p:spPr>
          <a:xfrm>
            <a:off x="981600" y="4162900"/>
            <a:ext cx="1615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200" u="sng">
                <a:solidFill>
                  <a:srgbClr val="F1C232"/>
                </a:solidFill>
                <a:latin typeface="Century Gothic"/>
                <a:ea typeface="Century Gothic"/>
                <a:cs typeface="Century Gothic"/>
                <a:sym typeface="Century Gothic"/>
                <a:hlinkClick r:id="rId9">
                  <a:extLst>
                    <a:ext uri="{A12FA001-AC4F-418D-AE19-62706E023703}">
                      <ahyp:hlinkClr val="tx"/>
                    </a:ext>
                  </a:extLst>
                </a:hlinkClick>
              </a:rPr>
              <a:t>https://www.linkedin.com/in/marco-carfora-55707a198/</a:t>
            </a:r>
            <a:endParaRPr sz="1200">
              <a:solidFill>
                <a:srgbClr val="F1C232"/>
              </a:solidFill>
              <a:latin typeface="Century Gothic"/>
              <a:ea typeface="Century Gothic"/>
              <a:cs typeface="Century Gothic"/>
              <a:sym typeface="Century Gothic"/>
            </a:endParaRPr>
          </a:p>
          <a:p>
            <a:pPr indent="0" lvl="0" marL="0" rtl="0" algn="l">
              <a:spcBef>
                <a:spcPts val="0"/>
              </a:spcBef>
              <a:spcAft>
                <a:spcPts val="0"/>
              </a:spcAft>
              <a:buNone/>
            </a:pPr>
            <a:r>
              <a:t/>
            </a:r>
            <a:endParaRPr sz="1200">
              <a:solidFill>
                <a:srgbClr val="FEFEFE"/>
              </a:solidFill>
              <a:latin typeface="Century Gothic"/>
              <a:ea typeface="Century Gothic"/>
              <a:cs typeface="Century Gothic"/>
              <a:sym typeface="Century Gothic"/>
            </a:endParaRPr>
          </a:p>
        </p:txBody>
      </p:sp>
      <p:sp>
        <p:nvSpPr>
          <p:cNvPr id="417" name="Google Shape;417;p40"/>
          <p:cNvSpPr txBox="1"/>
          <p:nvPr>
            <p:ph idx="4294967295" type="title"/>
          </p:nvPr>
        </p:nvSpPr>
        <p:spPr>
          <a:xfrm>
            <a:off x="494250" y="49050"/>
            <a:ext cx="81555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Team</a:t>
            </a:r>
            <a:endParaRPr sz="4200">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1"/>
          <p:cNvSpPr/>
          <p:nvPr/>
        </p:nvSpPr>
        <p:spPr>
          <a:xfrm>
            <a:off x="4692050" y="3310425"/>
            <a:ext cx="4290900" cy="17136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1"/>
          <p:cNvSpPr/>
          <p:nvPr/>
        </p:nvSpPr>
        <p:spPr>
          <a:xfrm>
            <a:off x="211250" y="3310425"/>
            <a:ext cx="4244100" cy="17136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1"/>
          <p:cNvSpPr/>
          <p:nvPr/>
        </p:nvSpPr>
        <p:spPr>
          <a:xfrm>
            <a:off x="2351663" y="173625"/>
            <a:ext cx="4440600" cy="29301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
          <p:cNvSpPr txBox="1"/>
          <p:nvPr>
            <p:ph idx="4294967295" type="ctrTitle"/>
          </p:nvPr>
        </p:nvSpPr>
        <p:spPr>
          <a:xfrm>
            <a:off x="2303029" y="173625"/>
            <a:ext cx="4440600" cy="29301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it" sz="9000">
                <a:latin typeface="Trebuchet MS"/>
                <a:ea typeface="Trebuchet MS"/>
                <a:cs typeface="Trebuchet MS"/>
                <a:sym typeface="Trebuchet MS"/>
              </a:rPr>
              <a:t>THANK</a:t>
            </a:r>
            <a:endParaRPr sz="9000">
              <a:latin typeface="Trebuchet MS"/>
              <a:ea typeface="Trebuchet MS"/>
              <a:cs typeface="Trebuchet MS"/>
              <a:sym typeface="Trebuchet MS"/>
            </a:endParaRPr>
          </a:p>
          <a:p>
            <a:pPr indent="0" lvl="0" marL="0" rtl="0" algn="ctr">
              <a:spcBef>
                <a:spcPts val="0"/>
              </a:spcBef>
              <a:spcAft>
                <a:spcPts val="0"/>
              </a:spcAft>
              <a:buNone/>
            </a:pPr>
            <a:r>
              <a:rPr lang="it" sz="9000">
                <a:latin typeface="Trebuchet MS"/>
                <a:ea typeface="Trebuchet MS"/>
                <a:cs typeface="Trebuchet MS"/>
                <a:sym typeface="Trebuchet MS"/>
              </a:rPr>
              <a:t> YOU!</a:t>
            </a:r>
            <a:endParaRPr sz="9000">
              <a:latin typeface="Trebuchet MS"/>
              <a:ea typeface="Trebuchet MS"/>
              <a:cs typeface="Trebuchet MS"/>
              <a:sym typeface="Trebuchet MS"/>
            </a:endParaRPr>
          </a:p>
        </p:txBody>
      </p:sp>
      <p:sp>
        <p:nvSpPr>
          <p:cNvPr id="426" name="Google Shape;426;p41"/>
          <p:cNvSpPr txBox="1"/>
          <p:nvPr/>
        </p:nvSpPr>
        <p:spPr>
          <a:xfrm>
            <a:off x="1676300" y="3967125"/>
            <a:ext cx="25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it" u="sng">
                <a:solidFill>
                  <a:schemeClr val="accent3"/>
                </a:solidFill>
                <a:latin typeface="Century Gothic"/>
                <a:ea typeface="Century Gothic"/>
                <a:cs typeface="Century Gothic"/>
                <a:sym typeface="Century Gothic"/>
                <a:hlinkClick r:id="rId3">
                  <a:extLst>
                    <a:ext uri="{A12FA001-AC4F-418D-AE19-62706E023703}">
                      <ahyp:hlinkClr val="tx"/>
                    </a:ext>
                  </a:extLst>
                </a:hlinkClick>
              </a:rPr>
              <a:t>sumappaudio@gmail.com</a:t>
            </a:r>
            <a:endParaRPr>
              <a:solidFill>
                <a:schemeClr val="accent3"/>
              </a:solidFill>
              <a:latin typeface="Century Gothic"/>
              <a:ea typeface="Century Gothic"/>
              <a:cs typeface="Century Gothic"/>
              <a:sym typeface="Century Gothic"/>
            </a:endParaRPr>
          </a:p>
        </p:txBody>
      </p:sp>
      <p:pic>
        <p:nvPicPr>
          <p:cNvPr id="427" name="Google Shape;427;p41"/>
          <p:cNvPicPr preferRelativeResize="0"/>
          <p:nvPr/>
        </p:nvPicPr>
        <p:blipFill>
          <a:blip r:embed="rId4">
            <a:alphaModFix/>
          </a:blip>
          <a:stretch>
            <a:fillRect/>
          </a:stretch>
        </p:blipFill>
        <p:spPr>
          <a:xfrm>
            <a:off x="622625" y="3835425"/>
            <a:ext cx="788199" cy="663599"/>
          </a:xfrm>
          <a:prstGeom prst="rect">
            <a:avLst/>
          </a:prstGeom>
          <a:noFill/>
          <a:ln>
            <a:noFill/>
          </a:ln>
        </p:spPr>
      </p:pic>
      <p:sp>
        <p:nvSpPr>
          <p:cNvPr id="428" name="Google Shape;428;p41"/>
          <p:cNvSpPr txBox="1"/>
          <p:nvPr/>
        </p:nvSpPr>
        <p:spPr>
          <a:xfrm>
            <a:off x="6083850" y="3879175"/>
            <a:ext cx="2787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it" u="sng">
                <a:solidFill>
                  <a:schemeClr val="accent3"/>
                </a:solidFill>
                <a:latin typeface="Century Gothic"/>
                <a:ea typeface="Century Gothic"/>
                <a:cs typeface="Century Gothic"/>
                <a:sym typeface="Century Gothic"/>
                <a:hlinkClick r:id="rId5">
                  <a:extLst>
                    <a:ext uri="{A12FA001-AC4F-418D-AE19-62706E023703}">
                      <ahyp:hlinkClr val="tx"/>
                    </a:ext>
                  </a:extLst>
                </a:hlinkClick>
              </a:rPr>
              <a:t>https://www.facebook.com/SumAppAudio</a:t>
            </a:r>
            <a:endParaRPr>
              <a:solidFill>
                <a:schemeClr val="accent3"/>
              </a:solidFill>
              <a:latin typeface="Century Gothic"/>
              <a:ea typeface="Century Gothic"/>
              <a:cs typeface="Century Gothic"/>
              <a:sym typeface="Century Gothic"/>
            </a:endParaRPr>
          </a:p>
          <a:p>
            <a:pPr indent="0" lvl="0" marL="0" rtl="0" algn="l">
              <a:spcBef>
                <a:spcPts val="0"/>
              </a:spcBef>
              <a:spcAft>
                <a:spcPts val="0"/>
              </a:spcAft>
              <a:buNone/>
            </a:pPr>
            <a:r>
              <a:t/>
            </a:r>
            <a:endParaRPr>
              <a:solidFill>
                <a:schemeClr val="accent3"/>
              </a:solidFill>
              <a:latin typeface="Century Gothic"/>
              <a:ea typeface="Century Gothic"/>
              <a:cs typeface="Century Gothic"/>
              <a:sym typeface="Century Gothic"/>
            </a:endParaRPr>
          </a:p>
        </p:txBody>
      </p:sp>
      <p:pic>
        <p:nvPicPr>
          <p:cNvPr id="429" name="Google Shape;429;p41"/>
          <p:cNvPicPr preferRelativeResize="0"/>
          <p:nvPr/>
        </p:nvPicPr>
        <p:blipFill>
          <a:blip r:embed="rId6">
            <a:alphaModFix/>
          </a:blip>
          <a:stretch>
            <a:fillRect/>
          </a:stretch>
        </p:blipFill>
        <p:spPr>
          <a:xfrm>
            <a:off x="4987029" y="3734451"/>
            <a:ext cx="865543" cy="86552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33" name="Shape 433"/>
        <p:cNvGrpSpPr/>
        <p:nvPr/>
      </p:nvGrpSpPr>
      <p:grpSpPr>
        <a:xfrm>
          <a:off x="0" y="0"/>
          <a:ext cx="0" cy="0"/>
          <a:chOff x="0" y="0"/>
          <a:chExt cx="0" cy="0"/>
        </a:xfrm>
      </p:grpSpPr>
      <p:sp>
        <p:nvSpPr>
          <p:cNvPr id="434" name="Google Shape;434;p42"/>
          <p:cNvSpPr txBox="1"/>
          <p:nvPr>
            <p:ph idx="4294967295" type="body"/>
          </p:nvPr>
        </p:nvSpPr>
        <p:spPr>
          <a:xfrm>
            <a:off x="417900" y="1257650"/>
            <a:ext cx="8308200" cy="3149400"/>
          </a:xfrm>
          <a:prstGeom prst="rect">
            <a:avLst/>
          </a:prstGeom>
          <a:ln cap="flat" cmpd="sng" w="19050">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just">
              <a:spcBef>
                <a:spcPts val="300"/>
              </a:spcBef>
              <a:spcAft>
                <a:spcPts val="0"/>
              </a:spcAft>
              <a:buNone/>
            </a:pPr>
            <a:r>
              <a:rPr lang="it" sz="1600">
                <a:latin typeface="Calibri"/>
                <a:ea typeface="Calibri"/>
                <a:cs typeface="Calibri"/>
                <a:sym typeface="Calibri"/>
              </a:rPr>
              <a:t>During the last years the </a:t>
            </a:r>
            <a:r>
              <a:rPr lang="it" sz="1600" u="sng">
                <a:latin typeface="Calibri"/>
                <a:ea typeface="Calibri"/>
                <a:cs typeface="Calibri"/>
                <a:sym typeface="Calibri"/>
              </a:rPr>
              <a:t>awareness on the dyslexia is increased</a:t>
            </a:r>
            <a:r>
              <a:rPr lang="it" sz="1600">
                <a:latin typeface="Calibri"/>
                <a:ea typeface="Calibri"/>
                <a:cs typeface="Calibri"/>
                <a:sym typeface="Calibri"/>
              </a:rPr>
              <a:t>. Indeed, it has been registered  a raise of students with certified dyslexia (177.000 cases in Italy), from 0.7% in 2010 to 3.2% in 2018 but the number is probably higher. </a:t>
            </a:r>
            <a:endParaRPr sz="1600">
              <a:latin typeface="Calibri"/>
              <a:ea typeface="Calibri"/>
              <a:cs typeface="Calibri"/>
              <a:sym typeface="Calibri"/>
            </a:endParaRPr>
          </a:p>
          <a:p>
            <a:pPr indent="0" lvl="0" marL="0" rtl="0" algn="just">
              <a:spcBef>
                <a:spcPts val="500"/>
              </a:spcBef>
              <a:spcAft>
                <a:spcPts val="0"/>
              </a:spcAft>
              <a:buNone/>
            </a:pPr>
            <a:r>
              <a:rPr lang="it" sz="1600">
                <a:latin typeface="Calibri"/>
                <a:ea typeface="Calibri"/>
                <a:cs typeface="Calibri"/>
                <a:sym typeface="Calibri"/>
              </a:rPr>
              <a:t>Students affected by dyslexia have </a:t>
            </a:r>
            <a:r>
              <a:rPr lang="it" sz="1600" u="sng">
                <a:latin typeface="Calibri"/>
                <a:ea typeface="Calibri"/>
                <a:cs typeface="Calibri"/>
                <a:sym typeface="Calibri"/>
              </a:rPr>
              <a:t>difficulties in reading</a:t>
            </a:r>
            <a:r>
              <a:rPr lang="it" sz="1600">
                <a:latin typeface="Calibri"/>
                <a:ea typeface="Calibri"/>
                <a:cs typeface="Calibri"/>
                <a:sym typeface="Calibri"/>
              </a:rPr>
              <a:t> a text and troubles copying from the blackboard. They don’t have a way to easily grasp the concepts and to make the comprehension faster, indeed they usually need external help, like a tutor.</a:t>
            </a:r>
            <a:endParaRPr sz="1600">
              <a:latin typeface="Calibri"/>
              <a:ea typeface="Calibri"/>
              <a:cs typeface="Calibri"/>
              <a:sym typeface="Calibri"/>
            </a:endParaRPr>
          </a:p>
          <a:p>
            <a:pPr indent="0" lvl="0" marL="0" rtl="0" algn="just">
              <a:spcBef>
                <a:spcPts val="500"/>
              </a:spcBef>
              <a:spcAft>
                <a:spcPts val="500"/>
              </a:spcAft>
              <a:buNone/>
            </a:pPr>
            <a:r>
              <a:rPr b="1" lang="it" sz="1600">
                <a:solidFill>
                  <a:schemeClr val="accent3"/>
                </a:solidFill>
                <a:latin typeface="Calibri"/>
                <a:ea typeface="Calibri"/>
                <a:cs typeface="Calibri"/>
                <a:sym typeface="Calibri"/>
              </a:rPr>
              <a:t>Sum-AppAudio</a:t>
            </a:r>
            <a:r>
              <a:rPr lang="it" sz="1600">
                <a:latin typeface="Calibri"/>
                <a:ea typeface="Calibri"/>
                <a:cs typeface="Calibri"/>
                <a:sym typeface="Calibri"/>
              </a:rPr>
              <a:t> is a digital platform based on a </a:t>
            </a:r>
            <a:r>
              <a:rPr lang="it" sz="1600" u="sng">
                <a:latin typeface="Calibri"/>
                <a:ea typeface="Calibri"/>
                <a:cs typeface="Calibri"/>
                <a:sym typeface="Calibri"/>
              </a:rPr>
              <a:t>student-to-student model</a:t>
            </a:r>
            <a:r>
              <a:rPr lang="it" sz="1600">
                <a:latin typeface="Calibri"/>
                <a:ea typeface="Calibri"/>
                <a:cs typeface="Calibri"/>
                <a:sym typeface="Calibri"/>
              </a:rPr>
              <a:t> to support the study of students with dyslexia. The core of the App are the </a:t>
            </a:r>
            <a:r>
              <a:rPr lang="it" sz="1600" u="sng">
                <a:latin typeface="Calibri"/>
                <a:ea typeface="Calibri"/>
                <a:cs typeface="Calibri"/>
                <a:sym typeface="Calibri"/>
              </a:rPr>
              <a:t>recorded files</a:t>
            </a:r>
            <a:r>
              <a:rPr lang="it" sz="1600">
                <a:latin typeface="Calibri"/>
                <a:ea typeface="Calibri"/>
                <a:cs typeface="Calibri"/>
                <a:sym typeface="Calibri"/>
              </a:rPr>
              <a:t> that every student can upload </a:t>
            </a:r>
            <a:r>
              <a:rPr lang="it" sz="1600" u="sng">
                <a:latin typeface="Calibri"/>
                <a:ea typeface="Calibri"/>
                <a:cs typeface="Calibri"/>
                <a:sym typeface="Calibri"/>
              </a:rPr>
              <a:t>to summarise subject topics</a:t>
            </a:r>
            <a:r>
              <a:rPr lang="it" sz="1600">
                <a:latin typeface="Calibri"/>
                <a:ea typeface="Calibri"/>
                <a:cs typeface="Calibri"/>
                <a:sym typeface="Calibri"/>
              </a:rPr>
              <a:t> or book chapters. The system is designed ad hoc to </a:t>
            </a:r>
            <a:r>
              <a:rPr lang="it" sz="1600" u="sng">
                <a:latin typeface="Calibri"/>
                <a:ea typeface="Calibri"/>
                <a:cs typeface="Calibri"/>
                <a:sym typeface="Calibri"/>
              </a:rPr>
              <a:t>overcome the difficulties</a:t>
            </a:r>
            <a:r>
              <a:rPr lang="it" sz="1600">
                <a:latin typeface="Calibri"/>
                <a:ea typeface="Calibri"/>
                <a:cs typeface="Calibri"/>
                <a:sym typeface="Calibri"/>
              </a:rPr>
              <a:t> that students with dyslexia have to face but also other students can enjoy the service.</a:t>
            </a:r>
            <a:endParaRPr sz="1600">
              <a:latin typeface="Calibri"/>
              <a:ea typeface="Calibri"/>
              <a:cs typeface="Calibri"/>
              <a:sym typeface="Calibri"/>
            </a:endParaRPr>
          </a:p>
        </p:txBody>
      </p:sp>
      <p:sp>
        <p:nvSpPr>
          <p:cNvPr id="435" name="Google Shape;435;p42"/>
          <p:cNvSpPr txBox="1"/>
          <p:nvPr>
            <p:ph idx="4294967295" type="title"/>
          </p:nvPr>
        </p:nvSpPr>
        <p:spPr>
          <a:xfrm>
            <a:off x="494250" y="125250"/>
            <a:ext cx="81555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Business Concept</a:t>
            </a:r>
            <a:endParaRPr sz="4200">
              <a:latin typeface="Trebuchet MS"/>
              <a:ea typeface="Trebuchet MS"/>
              <a:cs typeface="Trebuchet MS"/>
              <a:sym typeface="Trebuchet M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pic>
        <p:nvPicPr>
          <p:cNvPr id="440" name="Google Shape;440;p43"/>
          <p:cNvPicPr preferRelativeResize="0"/>
          <p:nvPr/>
        </p:nvPicPr>
        <p:blipFill>
          <a:blip r:embed="rId3">
            <a:alphaModFix/>
          </a:blip>
          <a:stretch>
            <a:fillRect/>
          </a:stretch>
        </p:blipFill>
        <p:spPr>
          <a:xfrm>
            <a:off x="512825" y="152400"/>
            <a:ext cx="8118053" cy="4838700"/>
          </a:xfrm>
          <a:prstGeom prst="rect">
            <a:avLst/>
          </a:prstGeom>
          <a:noFill/>
          <a:ln cap="flat" cmpd="sng" w="9525">
            <a:solidFill>
              <a:schemeClr val="accent3"/>
            </a:solidFill>
            <a:prstDash val="solid"/>
            <a:round/>
            <a:headEnd len="sm" w="sm" type="none"/>
            <a:tailEnd len="sm" w="sm" type="none"/>
          </a:ln>
        </p:spPr>
      </p:pic>
      <p:sp>
        <p:nvSpPr>
          <p:cNvPr id="441" name="Google Shape;441;p43"/>
          <p:cNvSpPr txBox="1"/>
          <p:nvPr/>
        </p:nvSpPr>
        <p:spPr>
          <a:xfrm>
            <a:off x="3859200" y="468850"/>
            <a:ext cx="1425300" cy="22398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Overcome your reading and learning difficulties, enjoy a student-to-student model whose</a:t>
            </a:r>
            <a:r>
              <a:rPr b="1" lang="it" sz="900">
                <a:solidFill>
                  <a:schemeClr val="dk1"/>
                </a:solidFill>
              </a:rPr>
              <a:t> </a:t>
            </a:r>
            <a:r>
              <a:rPr lang="it" sz="900">
                <a:solidFill>
                  <a:schemeClr val="dk1"/>
                </a:solidFill>
              </a:rPr>
              <a:t>core are the recorded files that every student can upload to summarise subject topics or book chapters for students with dyslexia</a:t>
            </a:r>
            <a:r>
              <a:rPr b="1" lang="it" sz="900">
                <a:solidFill>
                  <a:schemeClr val="dk1"/>
                </a:solidFill>
              </a:rPr>
              <a:t>.</a:t>
            </a:r>
            <a:endParaRPr sz="900"/>
          </a:p>
        </p:txBody>
      </p:sp>
      <p:sp>
        <p:nvSpPr>
          <p:cNvPr id="442" name="Google Shape;442;p43"/>
          <p:cNvSpPr txBox="1"/>
          <p:nvPr/>
        </p:nvSpPr>
        <p:spPr>
          <a:xfrm>
            <a:off x="739700" y="1151275"/>
            <a:ext cx="576900" cy="4002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443" name="Google Shape;443;p43"/>
          <p:cNvSpPr txBox="1"/>
          <p:nvPr/>
        </p:nvSpPr>
        <p:spPr>
          <a:xfrm>
            <a:off x="629250" y="463950"/>
            <a:ext cx="1485000" cy="21813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-Students with dyslexia have difficulties in reading and comprehending a text: </a:t>
            </a:r>
            <a:endParaRPr sz="9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-They don’t have a way to easily grasp the concepts, making the learning slow.</a:t>
            </a:r>
            <a:endParaRPr sz="9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-They need an easy way to autonomously review school subjects, indeed they usually ask for external help</a:t>
            </a:r>
            <a:endParaRPr sz="900">
              <a:solidFill>
                <a:schemeClr val="dk1"/>
              </a:solidFill>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444" name="Google Shape;444;p43"/>
          <p:cNvSpPr txBox="1"/>
          <p:nvPr/>
        </p:nvSpPr>
        <p:spPr>
          <a:xfrm>
            <a:off x="2214450" y="468850"/>
            <a:ext cx="1485000" cy="14385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Through the app the students can learn in an easier and efficient way, avoiding tiring readings, relying on recordings from a huge collection built thanks to a lot of students' support</a:t>
            </a:r>
            <a:endParaRPr sz="1200">
              <a:latin typeface="Century Gothic"/>
              <a:ea typeface="Century Gothic"/>
              <a:cs typeface="Century Gothic"/>
              <a:sym typeface="Century Gothic"/>
            </a:endParaRPr>
          </a:p>
        </p:txBody>
      </p:sp>
      <p:sp>
        <p:nvSpPr>
          <p:cNvPr id="445" name="Google Shape;445;p43"/>
          <p:cNvSpPr txBox="1"/>
          <p:nvPr/>
        </p:nvSpPr>
        <p:spPr>
          <a:xfrm>
            <a:off x="629250" y="2906925"/>
            <a:ext cx="1485000" cy="738900"/>
          </a:xfrm>
          <a:prstGeom prst="rect">
            <a:avLst/>
          </a:prstGeom>
          <a:solidFill>
            <a:srgbClr val="FEFEFE"/>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sz="900"/>
              <a:t>Skuola.net, ad hoc textbooks, Youtube, </a:t>
            </a:r>
            <a:r>
              <a:rPr lang="it" sz="900">
                <a:solidFill>
                  <a:schemeClr val="dk1"/>
                </a:solidFill>
              </a:rPr>
              <a:t>voice synthesizers, tutors, concept maps </a:t>
            </a:r>
            <a:endParaRPr sz="900"/>
          </a:p>
        </p:txBody>
      </p:sp>
      <p:sp>
        <p:nvSpPr>
          <p:cNvPr id="446" name="Google Shape;446;p43"/>
          <p:cNvSpPr txBox="1"/>
          <p:nvPr/>
        </p:nvSpPr>
        <p:spPr>
          <a:xfrm>
            <a:off x="3841725" y="2939025"/>
            <a:ext cx="1425300" cy="6747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Sum-AppAudio = Spotify for school summaries.</a:t>
            </a:r>
            <a:endParaRPr sz="1200">
              <a:latin typeface="Century Gothic"/>
              <a:ea typeface="Century Gothic"/>
              <a:cs typeface="Century Gothic"/>
              <a:sym typeface="Century Gothic"/>
            </a:endParaRPr>
          </a:p>
        </p:txBody>
      </p:sp>
      <p:sp>
        <p:nvSpPr>
          <p:cNvPr id="447" name="Google Shape;447;p43"/>
          <p:cNvSpPr txBox="1"/>
          <p:nvPr/>
        </p:nvSpPr>
        <p:spPr>
          <a:xfrm>
            <a:off x="2216750" y="2246850"/>
            <a:ext cx="1485000" cy="1398900"/>
          </a:xfrm>
          <a:prstGeom prst="rect">
            <a:avLst/>
          </a:prstGeom>
          <a:solidFill>
            <a:srgbClr val="FEFEFE"/>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8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it" sz="800">
                <a:solidFill>
                  <a:schemeClr val="dk1"/>
                </a:solidFill>
              </a:rPr>
              <a:t>-</a:t>
            </a:r>
            <a:r>
              <a:rPr lang="it" sz="800"/>
              <a:t>Number of produced and listened recordings (monthly).</a:t>
            </a:r>
            <a:endParaRPr sz="800"/>
          </a:p>
          <a:p>
            <a:pPr indent="0" lvl="0" marL="0" rtl="0" algn="ctr">
              <a:lnSpc>
                <a:spcPct val="115000"/>
              </a:lnSpc>
              <a:spcBef>
                <a:spcPts val="0"/>
              </a:spcBef>
              <a:spcAft>
                <a:spcPts val="0"/>
              </a:spcAft>
              <a:buClr>
                <a:schemeClr val="dk1"/>
              </a:buClr>
              <a:buSzPts val="1100"/>
              <a:buFont typeface="Arial"/>
              <a:buNone/>
            </a:pPr>
            <a:r>
              <a:rPr lang="it" sz="800"/>
              <a:t>-Content quality trends thanks to feedback system.</a:t>
            </a:r>
            <a:endParaRPr sz="800"/>
          </a:p>
          <a:p>
            <a:pPr indent="0" lvl="0" marL="0" rtl="0" algn="ctr">
              <a:lnSpc>
                <a:spcPct val="115000"/>
              </a:lnSpc>
              <a:spcBef>
                <a:spcPts val="0"/>
              </a:spcBef>
              <a:spcAft>
                <a:spcPts val="0"/>
              </a:spcAft>
              <a:buClr>
                <a:schemeClr val="dk1"/>
              </a:buClr>
              <a:buSzPts val="1100"/>
              <a:buFont typeface="Arial"/>
              <a:buNone/>
            </a:pPr>
            <a:r>
              <a:rPr lang="it" sz="800"/>
              <a:t>-How many results appear for a single topic.</a:t>
            </a:r>
            <a:endParaRPr sz="800"/>
          </a:p>
          <a:p>
            <a:pPr indent="0" lvl="0" marL="0" rtl="0" algn="ctr">
              <a:lnSpc>
                <a:spcPct val="115000"/>
              </a:lnSpc>
              <a:spcBef>
                <a:spcPts val="0"/>
              </a:spcBef>
              <a:spcAft>
                <a:spcPts val="0"/>
              </a:spcAft>
              <a:buClr>
                <a:schemeClr val="dk1"/>
              </a:buClr>
              <a:buSzPts val="1100"/>
              <a:buFont typeface="Arial"/>
              <a:buNone/>
            </a:pPr>
            <a:r>
              <a:rPr lang="it" sz="800"/>
              <a:t>-How many people use the app regularly (rate of accesses)</a:t>
            </a:r>
            <a:endParaRPr sz="800"/>
          </a:p>
          <a:p>
            <a:pPr indent="0" lvl="0" marL="0" rtl="0" algn="ctr">
              <a:spcBef>
                <a:spcPts val="0"/>
              </a:spcBef>
              <a:spcAft>
                <a:spcPts val="0"/>
              </a:spcAft>
              <a:buNone/>
            </a:pPr>
            <a:r>
              <a:t/>
            </a:r>
            <a:endParaRPr sz="800"/>
          </a:p>
        </p:txBody>
      </p:sp>
      <p:sp>
        <p:nvSpPr>
          <p:cNvPr id="448" name="Google Shape;448;p43"/>
          <p:cNvSpPr txBox="1"/>
          <p:nvPr/>
        </p:nvSpPr>
        <p:spPr>
          <a:xfrm>
            <a:off x="7057300" y="2577368"/>
            <a:ext cx="1485000" cy="10653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 Selected classes with a dyslexic student in Rome schools, so classmates can help each other -Tutors / Support teachers</a:t>
            </a:r>
            <a:endParaRPr sz="900">
              <a:solidFill>
                <a:schemeClr val="dk1"/>
              </a:solidFill>
            </a:endParaRPr>
          </a:p>
        </p:txBody>
      </p:sp>
      <p:sp>
        <p:nvSpPr>
          <p:cNvPr id="449" name="Google Shape;449;p43"/>
          <p:cNvSpPr txBox="1"/>
          <p:nvPr/>
        </p:nvSpPr>
        <p:spPr>
          <a:xfrm>
            <a:off x="5441950" y="2246850"/>
            <a:ext cx="1522200" cy="1398900"/>
          </a:xfrm>
          <a:prstGeom prst="rect">
            <a:avLst/>
          </a:prstGeom>
          <a:solidFill>
            <a:srgbClr val="FEFEFE"/>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-Flyers distribution in front of selected schools and associations of this sector.</a:t>
            </a:r>
            <a:endParaRPr sz="9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it" sz="900">
                <a:solidFill>
                  <a:schemeClr val="dk1"/>
                </a:solidFill>
              </a:rPr>
              <a:t>-A social page dealing with dyslexia problem.</a:t>
            </a:r>
            <a:endParaRPr sz="900">
              <a:solidFill>
                <a:schemeClr val="dk1"/>
              </a:solidFill>
            </a:endParaRPr>
          </a:p>
          <a:p>
            <a:pPr indent="0" lvl="0" marL="0" rtl="0" algn="ctr">
              <a:lnSpc>
                <a:spcPct val="115000"/>
              </a:lnSpc>
              <a:spcBef>
                <a:spcPts val="0"/>
              </a:spcBef>
              <a:spcAft>
                <a:spcPts val="0"/>
              </a:spcAft>
              <a:buNone/>
            </a:pPr>
            <a:r>
              <a:rPr lang="it" sz="900">
                <a:solidFill>
                  <a:schemeClr val="dk1"/>
                </a:solidFill>
              </a:rPr>
              <a:t>-Meetings in school where we present our project to students.</a:t>
            </a:r>
            <a:endParaRPr sz="900"/>
          </a:p>
        </p:txBody>
      </p:sp>
      <p:sp>
        <p:nvSpPr>
          <p:cNvPr id="450" name="Google Shape;450;p43"/>
          <p:cNvSpPr txBox="1"/>
          <p:nvPr/>
        </p:nvSpPr>
        <p:spPr>
          <a:xfrm>
            <a:off x="7057300" y="468850"/>
            <a:ext cx="1485000" cy="1864200"/>
          </a:xfrm>
          <a:prstGeom prst="rect">
            <a:avLst/>
          </a:prstGeom>
          <a:solidFill>
            <a:srgbClr val="FEFEFE"/>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it" sz="900">
                <a:solidFill>
                  <a:schemeClr val="dk1"/>
                </a:solidFill>
              </a:rPr>
              <a:t>-Students with dyslexia problems (2% from primary schools, 5.6% from middle schools, 4.7% from high schools).</a:t>
            </a:r>
            <a:endParaRPr sz="900">
              <a:solidFill>
                <a:schemeClr val="dk1"/>
              </a:solidFill>
            </a:endParaRPr>
          </a:p>
          <a:p>
            <a:pPr indent="0" lvl="0" marL="0" rtl="0" algn="ctr">
              <a:lnSpc>
                <a:spcPct val="100000"/>
              </a:lnSpc>
              <a:spcBef>
                <a:spcPts val="0"/>
              </a:spcBef>
              <a:spcAft>
                <a:spcPts val="0"/>
              </a:spcAft>
              <a:buNone/>
            </a:pPr>
            <a:r>
              <a:rPr lang="it" sz="900">
                <a:solidFill>
                  <a:schemeClr val="dk1"/>
                </a:solidFill>
              </a:rPr>
              <a:t>-Schools and pedagogical associations -Support teachers.</a:t>
            </a:r>
            <a:endParaRPr sz="900">
              <a:solidFill>
                <a:schemeClr val="dk1"/>
              </a:solidFill>
            </a:endParaRPr>
          </a:p>
          <a:p>
            <a:pPr indent="0" lvl="0" marL="0" rtl="0" algn="ctr">
              <a:lnSpc>
                <a:spcPct val="100000"/>
              </a:lnSpc>
              <a:spcBef>
                <a:spcPts val="0"/>
              </a:spcBef>
              <a:spcAft>
                <a:spcPts val="0"/>
              </a:spcAft>
              <a:buNone/>
            </a:pPr>
            <a:r>
              <a:rPr lang="it" sz="900">
                <a:solidFill>
                  <a:schemeClr val="dk1"/>
                </a:solidFill>
              </a:rPr>
              <a:t>-Every student who wants to help other ones.</a:t>
            </a:r>
            <a:endParaRPr sz="900">
              <a:solidFill>
                <a:schemeClr val="dk1"/>
              </a:solidFill>
            </a:endParaRPr>
          </a:p>
          <a:p>
            <a:pPr indent="0" lvl="0" marL="0" rtl="0" algn="l">
              <a:lnSpc>
                <a:spcPct val="115000"/>
              </a:lnSpc>
              <a:spcBef>
                <a:spcPts val="0"/>
              </a:spcBef>
              <a:spcAft>
                <a:spcPts val="0"/>
              </a:spcAft>
              <a:buNone/>
            </a:pPr>
            <a:r>
              <a:t/>
            </a:r>
            <a:endParaRPr sz="900"/>
          </a:p>
        </p:txBody>
      </p:sp>
      <p:sp>
        <p:nvSpPr>
          <p:cNvPr id="451" name="Google Shape;451;p43"/>
          <p:cNvSpPr txBox="1"/>
          <p:nvPr/>
        </p:nvSpPr>
        <p:spPr>
          <a:xfrm>
            <a:off x="633750" y="4018600"/>
            <a:ext cx="3857700" cy="8400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t" bIns="91425" lIns="91425" spcFirstLastPara="1" rIns="116050" wrap="square" tIns="91425">
            <a:noAutofit/>
          </a:bodyPr>
          <a:lstStyle/>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-Server/database maintenance;</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-Channels’ cost;</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-Gift cards at a later time</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p:txBody>
      </p:sp>
      <p:sp>
        <p:nvSpPr>
          <p:cNvPr id="452" name="Google Shape;452;p43"/>
          <p:cNvSpPr txBox="1"/>
          <p:nvPr/>
        </p:nvSpPr>
        <p:spPr>
          <a:xfrm>
            <a:off x="4610650" y="4021775"/>
            <a:ext cx="3888000" cy="840000"/>
          </a:xfrm>
          <a:prstGeom prst="rect">
            <a:avLst/>
          </a:prstGeom>
          <a:solidFill>
            <a:srgbClr val="FFFFFF"/>
          </a:solidFill>
          <a:ln cap="flat" cmpd="sng" w="1905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 Banner advertisements; </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 Freemium App (subscription)</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 Partnerships with schools/associations;</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t" sz="900">
                <a:solidFill>
                  <a:schemeClr val="dk1"/>
                </a:solidFill>
              </a:rPr>
              <a:t>- Partnerships with publishing companies to certify their content;</a:t>
            </a:r>
            <a:endParaRPr sz="9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None/>
            </a:pPr>
            <a:r>
              <a:t/>
            </a:r>
            <a:endParaRPr sz="900"/>
          </a:p>
        </p:txBody>
      </p:sp>
      <p:sp>
        <p:nvSpPr>
          <p:cNvPr id="453" name="Google Shape;453;p43"/>
          <p:cNvSpPr txBox="1"/>
          <p:nvPr/>
        </p:nvSpPr>
        <p:spPr>
          <a:xfrm>
            <a:off x="5444250" y="463950"/>
            <a:ext cx="10434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pic>
        <p:nvPicPr>
          <p:cNvPr id="454" name="Google Shape;454;p43"/>
          <p:cNvPicPr preferRelativeResize="0"/>
          <p:nvPr/>
        </p:nvPicPr>
        <p:blipFill>
          <a:blip r:embed="rId4">
            <a:alphaModFix/>
          </a:blip>
          <a:stretch>
            <a:fillRect/>
          </a:stretch>
        </p:blipFill>
        <p:spPr>
          <a:xfrm>
            <a:off x="7029450" y="2385052"/>
            <a:ext cx="576900" cy="178001"/>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4"/>
          <p:cNvSpPr txBox="1"/>
          <p:nvPr>
            <p:ph type="title"/>
          </p:nvPr>
        </p:nvSpPr>
        <p:spPr>
          <a:xfrm>
            <a:off x="771013" y="327812"/>
            <a:ext cx="2701500" cy="13767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l">
              <a:spcBef>
                <a:spcPts val="0"/>
              </a:spcBef>
              <a:spcAft>
                <a:spcPts val="0"/>
              </a:spcAft>
              <a:buNone/>
            </a:pPr>
            <a:r>
              <a:rPr lang="it" sz="2100"/>
              <a:t>Students Questionnaire</a:t>
            </a:r>
            <a:endParaRPr sz="2100"/>
          </a:p>
        </p:txBody>
      </p:sp>
      <p:sp>
        <p:nvSpPr>
          <p:cNvPr id="460" name="Google Shape;460;p44"/>
          <p:cNvSpPr txBox="1"/>
          <p:nvPr>
            <p:ph idx="1" type="body"/>
          </p:nvPr>
        </p:nvSpPr>
        <p:spPr>
          <a:xfrm>
            <a:off x="3641725" y="334575"/>
            <a:ext cx="4762500" cy="4698600"/>
          </a:xfrm>
          <a:prstGeom prst="rect">
            <a:avLst/>
          </a:prstGeom>
          <a:ln cap="flat" cmpd="sng" w="28575">
            <a:solidFill>
              <a:schemeClr val="accent3"/>
            </a:solidFill>
            <a:prstDash val="solid"/>
            <a:round/>
            <a:headEnd len="sm" w="sm" type="none"/>
            <a:tailEnd len="sm" w="sm" type="none"/>
          </a:ln>
        </p:spPr>
        <p:txBody>
          <a:bodyPr anchorCtr="0" anchor="t" bIns="91425" lIns="91425" spcFirstLastPara="1" rIns="91425" wrap="square" tIns="72000">
            <a:normAutofit/>
          </a:bodyPr>
          <a:lstStyle/>
          <a:p>
            <a:pPr indent="0" lvl="0" marL="0" rtl="0" algn="ctr">
              <a:spcBef>
                <a:spcPts val="200"/>
              </a:spcBef>
              <a:spcAft>
                <a:spcPts val="0"/>
              </a:spcAft>
              <a:buNone/>
            </a:pPr>
            <a:r>
              <a:rPr lang="it"/>
              <a:t>  </a:t>
            </a:r>
            <a:r>
              <a:rPr b="1" lang="it"/>
              <a:t>CONTENT SUMMARY:</a:t>
            </a:r>
            <a:r>
              <a:rPr lang="it"/>
              <a:t> </a:t>
            </a:r>
            <a:endParaRPr/>
          </a:p>
          <a:p>
            <a:pPr indent="-317500" lvl="0" marL="457200" rtl="0" algn="l">
              <a:spcBef>
                <a:spcPts val="500"/>
              </a:spcBef>
              <a:spcAft>
                <a:spcPts val="0"/>
              </a:spcAft>
              <a:buClr>
                <a:srgbClr val="DCAE52"/>
              </a:buClr>
              <a:buSzPts val="1400"/>
              <a:buChar char="❖"/>
            </a:pPr>
            <a:r>
              <a:rPr lang="it"/>
              <a:t>Degree of satisfaction with the current study method.</a:t>
            </a:r>
            <a:endParaRPr/>
          </a:p>
          <a:p>
            <a:pPr indent="-317500" lvl="0" marL="457200" rtl="0" algn="l">
              <a:spcBef>
                <a:spcPts val="0"/>
              </a:spcBef>
              <a:spcAft>
                <a:spcPts val="0"/>
              </a:spcAft>
              <a:buClr>
                <a:srgbClr val="DCAE52"/>
              </a:buClr>
              <a:buSzPts val="1400"/>
              <a:buChar char="❖"/>
            </a:pPr>
            <a:r>
              <a:rPr lang="it"/>
              <a:t>Degree of satisfaction with the supporting material available (only for dyslexic students).</a:t>
            </a:r>
            <a:endParaRPr/>
          </a:p>
          <a:p>
            <a:pPr indent="-317500" lvl="0" marL="457200" rtl="0" algn="l">
              <a:spcBef>
                <a:spcPts val="0"/>
              </a:spcBef>
              <a:spcAft>
                <a:spcPts val="0"/>
              </a:spcAft>
              <a:buClr>
                <a:srgbClr val="DCAE52"/>
              </a:buClr>
              <a:buSzPts val="1400"/>
              <a:buChar char="❖"/>
            </a:pPr>
            <a:r>
              <a:rPr lang="it"/>
              <a:t>Usefulness of the student-to-student audio system.</a:t>
            </a:r>
            <a:endParaRPr/>
          </a:p>
          <a:p>
            <a:pPr indent="-317500" lvl="0" marL="457200" rtl="0" algn="l">
              <a:spcBef>
                <a:spcPts val="0"/>
              </a:spcBef>
              <a:spcAft>
                <a:spcPts val="0"/>
              </a:spcAft>
              <a:buClr>
                <a:srgbClr val="DCAE52"/>
              </a:buClr>
              <a:buSzPts val="1400"/>
              <a:buChar char="❖"/>
            </a:pPr>
            <a:r>
              <a:rPr lang="it"/>
              <a:t>Availability in uploading recordings (with or without incentives).</a:t>
            </a:r>
            <a:endParaRPr/>
          </a:p>
        </p:txBody>
      </p:sp>
      <p:sp>
        <p:nvSpPr>
          <p:cNvPr id="461" name="Google Shape;461;p44"/>
          <p:cNvSpPr txBox="1"/>
          <p:nvPr>
            <p:ph idx="2" type="body"/>
          </p:nvPr>
        </p:nvSpPr>
        <p:spPr>
          <a:xfrm>
            <a:off x="804863" y="1753384"/>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317500" lvl="0" marL="457200" rtl="0" algn="l">
              <a:spcBef>
                <a:spcPts val="300"/>
              </a:spcBef>
              <a:spcAft>
                <a:spcPts val="0"/>
              </a:spcAft>
              <a:buClr>
                <a:srgbClr val="DCAE52"/>
              </a:buClr>
              <a:buSzPts val="1400"/>
              <a:buChar char="❖"/>
            </a:pPr>
            <a:r>
              <a:rPr b="1" lang="it" sz="1400"/>
              <a:t>Addressed to</a:t>
            </a:r>
            <a:r>
              <a:rPr lang="it" sz="1400"/>
              <a:t>:     Scholars and ex-students, dyslexic and not.</a:t>
            </a:r>
            <a:endParaRPr sz="1400"/>
          </a:p>
          <a:p>
            <a:pPr indent="0" lvl="0" marL="457200" rtl="0" algn="l">
              <a:spcBef>
                <a:spcPts val="500"/>
              </a:spcBef>
              <a:spcAft>
                <a:spcPts val="0"/>
              </a:spcAft>
              <a:buNone/>
            </a:pPr>
            <a:r>
              <a:t/>
            </a:r>
            <a:endParaRPr sz="1400"/>
          </a:p>
          <a:p>
            <a:pPr indent="-317500" lvl="0" marL="457200" rtl="0" algn="l">
              <a:spcBef>
                <a:spcPts val="500"/>
              </a:spcBef>
              <a:spcAft>
                <a:spcPts val="0"/>
              </a:spcAft>
              <a:buClr>
                <a:srgbClr val="DCAE52"/>
              </a:buClr>
              <a:buSzPts val="1400"/>
              <a:buChar char="❖"/>
            </a:pPr>
            <a:r>
              <a:rPr b="1" lang="it" sz="1400"/>
              <a:t>Where</a:t>
            </a:r>
            <a:r>
              <a:rPr lang="it" sz="1400"/>
              <a:t>:                         Our contacts, facebook groups about dyslexia.</a:t>
            </a:r>
            <a:endParaRPr sz="1400"/>
          </a:p>
        </p:txBody>
      </p:sp>
      <p:sp>
        <p:nvSpPr>
          <p:cNvPr id="462" name="Google Shape;462;p44"/>
          <p:cNvSpPr txBox="1"/>
          <p:nvPr/>
        </p:nvSpPr>
        <p:spPr>
          <a:xfrm>
            <a:off x="6273140" y="3058550"/>
            <a:ext cx="2049000" cy="8313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300"/>
              </a:spcBef>
              <a:spcAft>
                <a:spcPts val="500"/>
              </a:spcAft>
              <a:buClr>
                <a:schemeClr val="dk1"/>
              </a:buClr>
              <a:buSzPts val="1100"/>
              <a:buFont typeface="Arial"/>
              <a:buNone/>
            </a:pPr>
            <a:r>
              <a:rPr lang="it">
                <a:solidFill>
                  <a:schemeClr val="lt1"/>
                </a:solidFill>
                <a:latin typeface="Century Gothic"/>
                <a:ea typeface="Century Gothic"/>
                <a:cs typeface="Century Gothic"/>
                <a:sym typeface="Century Gothic"/>
              </a:rPr>
              <a:t>Questionnaire Link: </a:t>
            </a:r>
            <a:r>
              <a:rPr lang="it" u="sng">
                <a:solidFill>
                  <a:schemeClr val="accent3"/>
                </a:solidFill>
                <a:latin typeface="Century Gothic"/>
                <a:ea typeface="Century Gothic"/>
                <a:cs typeface="Century Gothic"/>
                <a:sym typeface="Century Gothic"/>
                <a:hlinkClick r:id="rId3">
                  <a:extLst>
                    <a:ext uri="{A12FA001-AC4F-418D-AE19-62706E023703}">
                      <ahyp:hlinkClr val="tx"/>
                    </a:ext>
                  </a:extLst>
                </a:hlinkClick>
              </a:rPr>
              <a:t>https://forms.gle/JzLLyL3t9WeL8Aqm6</a:t>
            </a:r>
            <a:endParaRPr>
              <a:solidFill>
                <a:schemeClr val="accent3"/>
              </a:solidFill>
              <a:latin typeface="Century Gothic"/>
              <a:ea typeface="Century Gothic"/>
              <a:cs typeface="Century Gothic"/>
              <a:sym typeface="Century Gothic"/>
            </a:endParaRPr>
          </a:p>
        </p:txBody>
      </p:sp>
      <p:pic>
        <p:nvPicPr>
          <p:cNvPr id="463" name="Google Shape;463;p44"/>
          <p:cNvPicPr preferRelativeResize="0"/>
          <p:nvPr/>
        </p:nvPicPr>
        <p:blipFill>
          <a:blip r:embed="rId4">
            <a:alphaModFix/>
          </a:blip>
          <a:stretch>
            <a:fillRect/>
          </a:stretch>
        </p:blipFill>
        <p:spPr>
          <a:xfrm>
            <a:off x="3782100" y="2397225"/>
            <a:ext cx="2426925" cy="2571750"/>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8"/>
          <p:cNvSpPr txBox="1"/>
          <p:nvPr>
            <p:ph idx="4294967295" type="title"/>
          </p:nvPr>
        </p:nvSpPr>
        <p:spPr>
          <a:xfrm>
            <a:off x="459225" y="385775"/>
            <a:ext cx="8188200" cy="6831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Dyslexics problems</a:t>
            </a:r>
            <a:endParaRPr sz="4200">
              <a:latin typeface="Trebuchet MS"/>
              <a:ea typeface="Trebuchet MS"/>
              <a:cs typeface="Trebuchet MS"/>
              <a:sym typeface="Trebuchet MS"/>
            </a:endParaRPr>
          </a:p>
        </p:txBody>
      </p:sp>
      <p:sp>
        <p:nvSpPr>
          <p:cNvPr id="135" name="Google Shape;135;p18"/>
          <p:cNvSpPr txBox="1"/>
          <p:nvPr/>
        </p:nvSpPr>
        <p:spPr>
          <a:xfrm>
            <a:off x="625751" y="3498960"/>
            <a:ext cx="2229600" cy="79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it" sz="1300">
                <a:solidFill>
                  <a:schemeClr val="accent3"/>
                </a:solidFill>
                <a:latin typeface="Trebuchet MS"/>
                <a:ea typeface="Trebuchet MS"/>
                <a:cs typeface="Trebuchet MS"/>
                <a:sym typeface="Trebuchet MS"/>
              </a:rPr>
              <a:t>Difficulties</a:t>
            </a:r>
            <a:r>
              <a:rPr lang="it" sz="1300">
                <a:solidFill>
                  <a:srgbClr val="FEFEFE"/>
                </a:solidFill>
                <a:latin typeface="Trebuchet MS"/>
                <a:ea typeface="Trebuchet MS"/>
                <a:cs typeface="Trebuchet MS"/>
                <a:sym typeface="Trebuchet MS"/>
              </a:rPr>
              <a:t> </a:t>
            </a:r>
            <a:r>
              <a:rPr b="1" lang="it" sz="1300">
                <a:solidFill>
                  <a:schemeClr val="accent3"/>
                </a:solidFill>
                <a:latin typeface="Trebuchet MS"/>
                <a:ea typeface="Trebuchet MS"/>
                <a:cs typeface="Trebuchet MS"/>
                <a:sym typeface="Trebuchet MS"/>
              </a:rPr>
              <a:t>in</a:t>
            </a:r>
            <a:r>
              <a:rPr lang="it" sz="1300">
                <a:solidFill>
                  <a:srgbClr val="FEFEFE"/>
                </a:solidFill>
                <a:latin typeface="Trebuchet MS"/>
                <a:ea typeface="Trebuchet MS"/>
                <a:cs typeface="Trebuchet MS"/>
                <a:sym typeface="Trebuchet MS"/>
              </a:rPr>
              <a:t> </a:t>
            </a:r>
            <a:r>
              <a:rPr b="1" lang="it" sz="1300">
                <a:solidFill>
                  <a:schemeClr val="accent3"/>
                </a:solidFill>
                <a:latin typeface="Trebuchet MS"/>
                <a:ea typeface="Trebuchet MS"/>
                <a:cs typeface="Trebuchet MS"/>
                <a:sym typeface="Trebuchet MS"/>
              </a:rPr>
              <a:t>reading</a:t>
            </a:r>
            <a:r>
              <a:rPr lang="it" sz="1300">
                <a:solidFill>
                  <a:srgbClr val="FEFEFE"/>
                </a:solidFill>
                <a:latin typeface="Trebuchet MS"/>
                <a:ea typeface="Trebuchet MS"/>
                <a:cs typeface="Trebuchet MS"/>
                <a:sym typeface="Trebuchet MS"/>
              </a:rPr>
              <a:t> and </a:t>
            </a:r>
            <a:r>
              <a:rPr b="1" lang="it" sz="1300">
                <a:solidFill>
                  <a:schemeClr val="accent3"/>
                </a:solidFill>
                <a:latin typeface="Trebuchet MS"/>
                <a:ea typeface="Trebuchet MS"/>
                <a:cs typeface="Trebuchet MS"/>
                <a:sym typeface="Trebuchet MS"/>
              </a:rPr>
              <a:t>comprehending</a:t>
            </a:r>
            <a:r>
              <a:rPr lang="it" sz="1300">
                <a:solidFill>
                  <a:srgbClr val="FEFEFE"/>
                </a:solidFill>
                <a:latin typeface="Trebuchet MS"/>
                <a:ea typeface="Trebuchet MS"/>
                <a:cs typeface="Trebuchet MS"/>
                <a:sym typeface="Trebuchet MS"/>
              </a:rPr>
              <a:t> text</a:t>
            </a:r>
            <a:endParaRPr sz="1800">
              <a:solidFill>
                <a:srgbClr val="FEFEFE"/>
              </a:solidFill>
              <a:latin typeface="Trebuchet MS"/>
              <a:ea typeface="Trebuchet MS"/>
              <a:cs typeface="Trebuchet MS"/>
              <a:sym typeface="Trebuchet MS"/>
            </a:endParaRPr>
          </a:p>
          <a:p>
            <a:pPr indent="0" lvl="0" marL="0" rtl="0" algn="ctr">
              <a:lnSpc>
                <a:spcPct val="115000"/>
              </a:lnSpc>
              <a:spcBef>
                <a:spcPts val="0"/>
              </a:spcBef>
              <a:spcAft>
                <a:spcPts val="0"/>
              </a:spcAft>
              <a:buClr>
                <a:schemeClr val="dk1"/>
              </a:buClr>
              <a:buSzPts val="1100"/>
              <a:buFont typeface="Arial"/>
              <a:buNone/>
            </a:pPr>
            <a:r>
              <a:t/>
            </a:r>
            <a:endParaRPr sz="1000">
              <a:solidFill>
                <a:srgbClr val="FEFEFE"/>
              </a:solidFill>
              <a:latin typeface="Trebuchet MS"/>
              <a:ea typeface="Trebuchet MS"/>
              <a:cs typeface="Trebuchet MS"/>
              <a:sym typeface="Trebuchet MS"/>
            </a:endParaRPr>
          </a:p>
        </p:txBody>
      </p:sp>
      <p:pic>
        <p:nvPicPr>
          <p:cNvPr id="136" name="Google Shape;136;p18"/>
          <p:cNvPicPr preferRelativeResize="0"/>
          <p:nvPr/>
        </p:nvPicPr>
        <p:blipFill>
          <a:blip r:embed="rId3">
            <a:alphaModFix/>
          </a:blip>
          <a:stretch>
            <a:fillRect/>
          </a:stretch>
        </p:blipFill>
        <p:spPr>
          <a:xfrm>
            <a:off x="459225" y="1583775"/>
            <a:ext cx="2562663" cy="1736210"/>
          </a:xfrm>
          <a:prstGeom prst="rect">
            <a:avLst/>
          </a:prstGeom>
          <a:noFill/>
          <a:ln cap="flat" cmpd="sng" w="9525">
            <a:solidFill>
              <a:schemeClr val="accent3"/>
            </a:solidFill>
            <a:prstDash val="solid"/>
            <a:round/>
            <a:headEnd len="sm" w="sm" type="none"/>
            <a:tailEnd len="sm" w="sm" type="none"/>
          </a:ln>
        </p:spPr>
      </p:pic>
      <p:pic>
        <p:nvPicPr>
          <p:cNvPr id="137" name="Google Shape;137;p18"/>
          <p:cNvPicPr preferRelativeResize="0"/>
          <p:nvPr/>
        </p:nvPicPr>
        <p:blipFill>
          <a:blip r:embed="rId4">
            <a:alphaModFix/>
          </a:blip>
          <a:stretch>
            <a:fillRect/>
          </a:stretch>
        </p:blipFill>
        <p:spPr>
          <a:xfrm>
            <a:off x="3225546" y="1583775"/>
            <a:ext cx="2562683" cy="1736210"/>
          </a:xfrm>
          <a:prstGeom prst="rect">
            <a:avLst/>
          </a:prstGeom>
          <a:noFill/>
          <a:ln cap="flat" cmpd="sng" w="9525">
            <a:solidFill>
              <a:schemeClr val="accent3"/>
            </a:solidFill>
            <a:prstDash val="solid"/>
            <a:round/>
            <a:headEnd len="sm" w="sm" type="none"/>
            <a:tailEnd len="sm" w="sm" type="none"/>
          </a:ln>
        </p:spPr>
      </p:pic>
      <p:pic>
        <p:nvPicPr>
          <p:cNvPr id="138" name="Google Shape;138;p18"/>
          <p:cNvPicPr preferRelativeResize="0"/>
          <p:nvPr/>
        </p:nvPicPr>
        <p:blipFill>
          <a:blip r:embed="rId5">
            <a:alphaModFix/>
          </a:blip>
          <a:stretch>
            <a:fillRect/>
          </a:stretch>
        </p:blipFill>
        <p:spPr>
          <a:xfrm>
            <a:off x="5991867" y="1583775"/>
            <a:ext cx="2655759" cy="1736210"/>
          </a:xfrm>
          <a:prstGeom prst="rect">
            <a:avLst/>
          </a:prstGeom>
          <a:noFill/>
          <a:ln cap="flat" cmpd="sng" w="9525">
            <a:solidFill>
              <a:schemeClr val="accent3"/>
            </a:solidFill>
            <a:prstDash val="solid"/>
            <a:round/>
            <a:headEnd len="sm" w="sm" type="none"/>
            <a:tailEnd len="sm" w="sm" type="none"/>
          </a:ln>
        </p:spPr>
      </p:pic>
      <p:sp>
        <p:nvSpPr>
          <p:cNvPr id="139" name="Google Shape;139;p18"/>
          <p:cNvSpPr txBox="1"/>
          <p:nvPr/>
        </p:nvSpPr>
        <p:spPr>
          <a:xfrm>
            <a:off x="3154799" y="3498938"/>
            <a:ext cx="2704200" cy="845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100"/>
              <a:buFont typeface="Arial"/>
              <a:buNone/>
            </a:pPr>
            <a:r>
              <a:rPr lang="it" sz="1300">
                <a:solidFill>
                  <a:srgbClr val="FFFFFF"/>
                </a:solidFill>
                <a:latin typeface="Trebuchet MS"/>
                <a:ea typeface="Trebuchet MS"/>
                <a:cs typeface="Trebuchet MS"/>
                <a:sym typeface="Trebuchet MS"/>
              </a:rPr>
              <a:t>Lack of an easy way to grasp the concepts, making the learning slow</a:t>
            </a:r>
            <a:endParaRPr sz="1800">
              <a:solidFill>
                <a:srgbClr val="FFFFFF"/>
              </a:solidFill>
              <a:latin typeface="Trebuchet MS"/>
              <a:ea typeface="Trebuchet MS"/>
              <a:cs typeface="Trebuchet MS"/>
              <a:sym typeface="Trebuchet MS"/>
            </a:endParaRPr>
          </a:p>
        </p:txBody>
      </p:sp>
      <p:sp>
        <p:nvSpPr>
          <p:cNvPr id="140" name="Google Shape;140;p18"/>
          <p:cNvSpPr txBox="1"/>
          <p:nvPr/>
        </p:nvSpPr>
        <p:spPr>
          <a:xfrm>
            <a:off x="5991955" y="3498960"/>
            <a:ext cx="2655600" cy="60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1300">
                <a:solidFill>
                  <a:srgbClr val="FFFFFF"/>
                </a:solidFill>
                <a:latin typeface="Trebuchet MS"/>
                <a:ea typeface="Trebuchet MS"/>
                <a:cs typeface="Trebuchet MS"/>
                <a:sym typeface="Trebuchet MS"/>
              </a:rPr>
              <a:t>Struggle to autonomously review school subjects</a:t>
            </a:r>
            <a:endParaRPr sz="1300">
              <a:solidFill>
                <a:srgbClr val="FFFFFF"/>
              </a:solidFill>
              <a:latin typeface="Trebuchet MS"/>
              <a:ea typeface="Trebuchet MS"/>
              <a:cs typeface="Trebuchet MS"/>
              <a:sym typeface="Trebuchet M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5"/>
          <p:cNvSpPr txBox="1"/>
          <p:nvPr>
            <p:ph type="title"/>
          </p:nvPr>
        </p:nvSpPr>
        <p:spPr>
          <a:xfrm>
            <a:off x="804875" y="348103"/>
            <a:ext cx="2660700" cy="1349400"/>
          </a:xfrm>
          <a:prstGeom prst="rect">
            <a:avLst/>
          </a:prstGeom>
          <a:solidFill>
            <a:schemeClr val="dk2"/>
          </a:solidFill>
          <a:ln cap="flat" cmpd="sng" w="9525">
            <a:solidFill>
              <a:srgbClr val="DCAE52"/>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Results of the Students questionnaire (1/4)</a:t>
            </a:r>
            <a:r>
              <a:rPr lang="it" sz="2500"/>
              <a:t> </a:t>
            </a:r>
            <a:endParaRPr sz="2500"/>
          </a:p>
        </p:txBody>
      </p:sp>
      <p:sp>
        <p:nvSpPr>
          <p:cNvPr id="469" name="Google Shape;469;p45"/>
          <p:cNvSpPr txBox="1"/>
          <p:nvPr>
            <p:ph idx="2" type="body"/>
          </p:nvPr>
        </p:nvSpPr>
        <p:spPr>
          <a:xfrm>
            <a:off x="3618825" y="334575"/>
            <a:ext cx="5281200" cy="4643700"/>
          </a:xfrm>
          <a:prstGeom prst="rect">
            <a:avLst/>
          </a:prstGeom>
          <a:ln cap="flat" cmpd="sng" w="28575">
            <a:solidFill>
              <a:srgbClr val="DCAE52"/>
            </a:solidFill>
            <a:prstDash val="solid"/>
            <a:round/>
            <a:headEnd len="sm" w="sm" type="none"/>
            <a:tailEnd len="sm" w="sm" type="none"/>
          </a:ln>
        </p:spPr>
        <p:txBody>
          <a:bodyPr anchorCtr="0" anchor="t" bIns="34275" lIns="68575" spcFirstLastPara="1" rIns="68575" wrap="square" tIns="34275">
            <a:normAutofit/>
          </a:bodyPr>
          <a:lstStyle/>
          <a:p>
            <a:pPr indent="0" lvl="0" marL="0" rtl="0" algn="l">
              <a:spcBef>
                <a:spcPts val="200"/>
              </a:spcBef>
              <a:spcAft>
                <a:spcPts val="0"/>
              </a:spcAft>
              <a:buNone/>
            </a:pPr>
            <a:r>
              <a:t/>
            </a:r>
            <a:endParaRPr sz="1300">
              <a:solidFill>
                <a:schemeClr val="accent1"/>
              </a:solidFill>
            </a:endParaRPr>
          </a:p>
          <a:p>
            <a:pPr indent="0" lvl="0" marL="457200" rtl="0" algn="l">
              <a:spcBef>
                <a:spcPts val="500"/>
              </a:spcBef>
              <a:spcAft>
                <a:spcPts val="0"/>
              </a:spcAft>
              <a:buNone/>
            </a:pPr>
            <a:r>
              <a:rPr lang="it" sz="1300"/>
              <a:t>Which technology did you use the most during the study?</a:t>
            </a:r>
            <a:endParaRPr sz="1300"/>
          </a:p>
          <a:p>
            <a:pPr indent="0" lvl="0" marL="0" rtl="0" algn="l">
              <a:spcBef>
                <a:spcPts val="500"/>
              </a:spcBef>
              <a:spcAft>
                <a:spcPts val="0"/>
              </a:spcAft>
              <a:buNone/>
            </a:pPr>
            <a:r>
              <a:rPr lang="it" sz="1300"/>
              <a:t>     	    </a:t>
            </a:r>
            <a:r>
              <a:rPr lang="it" sz="1300" u="sng"/>
              <a:t>Students</a:t>
            </a:r>
            <a:r>
              <a:rPr lang="it" sz="1300"/>
              <a:t>:                                             </a:t>
            </a:r>
            <a:r>
              <a:rPr lang="it" sz="1300" u="sng"/>
              <a:t>Ex-Students</a:t>
            </a:r>
            <a:r>
              <a:rPr lang="it" sz="1300"/>
              <a:t>:</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rPr lang="it" sz="1300"/>
              <a:t>We can clearly see a trend in which new generations of students prefer electronic devices during the study than paper tools. </a:t>
            </a:r>
            <a:endParaRPr sz="1300"/>
          </a:p>
          <a:p>
            <a:pPr indent="0" lvl="0" marL="0" rtl="0" algn="l">
              <a:spcBef>
                <a:spcPts val="500"/>
              </a:spcBef>
              <a:spcAft>
                <a:spcPts val="0"/>
              </a:spcAft>
              <a:buNone/>
            </a:pPr>
            <a:r>
              <a:rPr lang="it" sz="1300"/>
              <a:t>Moreover, the use of PC is predominant, but the use of smartphone is increasing;</a:t>
            </a:r>
            <a:endParaRPr sz="1300"/>
          </a:p>
          <a:p>
            <a:pPr indent="0" lvl="0" marL="0" rtl="0" algn="l">
              <a:spcBef>
                <a:spcPts val="500"/>
              </a:spcBef>
              <a:spcAft>
                <a:spcPts val="0"/>
              </a:spcAft>
              <a:buNone/>
            </a:pPr>
            <a:r>
              <a:rPr b="1" lang="it" sz="1300" u="sng"/>
              <a:t>Action</a:t>
            </a:r>
            <a:r>
              <a:rPr lang="it" sz="1300"/>
              <a:t>:</a:t>
            </a:r>
            <a:endParaRPr sz="1300"/>
          </a:p>
          <a:p>
            <a:pPr indent="0" lvl="0" marL="0" rtl="0" algn="l">
              <a:spcBef>
                <a:spcPts val="500"/>
              </a:spcBef>
              <a:spcAft>
                <a:spcPts val="500"/>
              </a:spcAft>
              <a:buNone/>
            </a:pPr>
            <a:r>
              <a:rPr lang="it" sz="1300"/>
              <a:t>The application should be developed both for PC and smartphone, not only on the latter as we initially thought.</a:t>
            </a:r>
            <a:endParaRPr sz="1300"/>
          </a:p>
        </p:txBody>
      </p:sp>
      <p:sp>
        <p:nvSpPr>
          <p:cNvPr id="470" name="Google Shape;470;p45"/>
          <p:cNvSpPr txBox="1"/>
          <p:nvPr>
            <p:ph idx="2" type="body"/>
          </p:nvPr>
        </p:nvSpPr>
        <p:spPr>
          <a:xfrm>
            <a:off x="804875" y="1732251"/>
            <a:ext cx="2660700" cy="3246000"/>
          </a:xfrm>
          <a:prstGeom prst="rect">
            <a:avLst/>
          </a:prstGeom>
          <a:ln cap="flat" cmpd="sng" w="28575">
            <a:solidFill>
              <a:srgbClr val="DCAE52"/>
            </a:solidFill>
            <a:prstDash val="solid"/>
            <a:round/>
            <a:headEnd len="sm" w="sm" type="none"/>
            <a:tailEnd len="sm" w="sm" type="none"/>
          </a:ln>
        </p:spPr>
        <p:txBody>
          <a:bodyPr anchorCtr="0" anchor="ctr" bIns="34275" lIns="68575" spcFirstLastPara="1" rIns="68575" wrap="square" tIns="34275">
            <a:noAutofit/>
          </a:bodyPr>
          <a:lstStyle/>
          <a:p>
            <a:pPr indent="0" lvl="0" marL="0" rtl="0" algn="l">
              <a:lnSpc>
                <a:spcPct val="90000"/>
              </a:lnSpc>
              <a:spcBef>
                <a:spcPts val="200"/>
              </a:spcBef>
              <a:spcAft>
                <a:spcPts val="0"/>
              </a:spcAft>
              <a:buNone/>
            </a:pPr>
            <a:r>
              <a:rPr b="1" lang="it" sz="1300"/>
              <a:t>Total number of answers: 131 </a:t>
            </a:r>
            <a:r>
              <a:rPr lang="it" sz="1300"/>
              <a:t>  </a:t>
            </a:r>
            <a:endParaRPr sz="1300"/>
          </a:p>
          <a:p>
            <a:pPr indent="0" lvl="0" marL="0" rtl="0" algn="l">
              <a:lnSpc>
                <a:spcPct val="90000"/>
              </a:lnSpc>
              <a:spcBef>
                <a:spcPts val="500"/>
              </a:spcBef>
              <a:spcAft>
                <a:spcPts val="0"/>
              </a:spcAft>
              <a:buSzPts val="1018"/>
              <a:buNone/>
            </a:pPr>
            <a:r>
              <a:rPr lang="it" sz="1300"/>
              <a:t>Grouped by:	</a:t>
            </a:r>
            <a:endParaRPr sz="1300"/>
          </a:p>
          <a:p>
            <a:pPr indent="-311150" lvl="0" marL="457200" rtl="0" algn="l">
              <a:lnSpc>
                <a:spcPct val="90000"/>
              </a:lnSpc>
              <a:spcBef>
                <a:spcPts val="500"/>
              </a:spcBef>
              <a:spcAft>
                <a:spcPts val="0"/>
              </a:spcAft>
              <a:buClr>
                <a:srgbClr val="DCAE52"/>
              </a:buClr>
              <a:buSzPts val="1300"/>
              <a:buAutoNum type="arabicPeriod"/>
            </a:pPr>
            <a:r>
              <a:rPr lang="it" sz="1300"/>
              <a:t>Dyslexic Students: 15</a:t>
            </a:r>
            <a:endParaRPr sz="1300"/>
          </a:p>
          <a:p>
            <a:pPr indent="-311150" lvl="0" marL="457200" rtl="0" algn="l">
              <a:lnSpc>
                <a:spcPct val="90000"/>
              </a:lnSpc>
              <a:spcBef>
                <a:spcPts val="0"/>
              </a:spcBef>
              <a:spcAft>
                <a:spcPts val="0"/>
              </a:spcAft>
              <a:buClr>
                <a:srgbClr val="DCAE52"/>
              </a:buClr>
              <a:buSzPts val="1300"/>
              <a:buAutoNum type="arabicPeriod"/>
            </a:pPr>
            <a:r>
              <a:rPr lang="it" sz="1300"/>
              <a:t>Dyslexic ex-Students: 13</a:t>
            </a:r>
            <a:endParaRPr sz="1300"/>
          </a:p>
          <a:p>
            <a:pPr indent="-311150" lvl="0" marL="457200" rtl="0" algn="l">
              <a:lnSpc>
                <a:spcPct val="90000"/>
              </a:lnSpc>
              <a:spcBef>
                <a:spcPts val="0"/>
              </a:spcBef>
              <a:spcAft>
                <a:spcPts val="0"/>
              </a:spcAft>
              <a:buClr>
                <a:srgbClr val="DCAE52"/>
              </a:buClr>
              <a:buSzPts val="1300"/>
              <a:buAutoNum type="arabicPeriod"/>
            </a:pPr>
            <a:r>
              <a:rPr lang="it" sz="1300"/>
              <a:t>Non-Dyslexic Students: 34</a:t>
            </a:r>
            <a:endParaRPr sz="1300"/>
          </a:p>
          <a:p>
            <a:pPr indent="-311150" lvl="0" marL="457200" rtl="0" algn="l">
              <a:lnSpc>
                <a:spcPct val="90000"/>
              </a:lnSpc>
              <a:spcBef>
                <a:spcPts val="0"/>
              </a:spcBef>
              <a:spcAft>
                <a:spcPts val="0"/>
              </a:spcAft>
              <a:buClr>
                <a:srgbClr val="DCAE52"/>
              </a:buClr>
              <a:buSzPts val="1300"/>
              <a:buAutoNum type="arabicPeriod"/>
            </a:pPr>
            <a:r>
              <a:rPr lang="it" sz="1300"/>
              <a:t>Non-Dyslexic ex-Students: 69</a:t>
            </a:r>
            <a:endParaRPr sz="1300"/>
          </a:p>
        </p:txBody>
      </p:sp>
      <p:pic>
        <p:nvPicPr>
          <p:cNvPr descr="Grafico delle risposte di Moduli. Titolo della domanda: 5) Indipendentemente dall’ attuale situazione pandemica, quale tecnologia impieghi maggiormente a supporto dello studio?. Numero di risposte: 15 risposte." id="471" name="Google Shape;471;p45"/>
          <p:cNvPicPr preferRelativeResize="0"/>
          <p:nvPr/>
        </p:nvPicPr>
        <p:blipFill rotWithShape="1">
          <a:blip r:embed="rId3">
            <a:alphaModFix/>
          </a:blip>
          <a:srcRect b="7719" l="19252" r="53345" t="32855"/>
          <a:stretch/>
        </p:blipFill>
        <p:spPr>
          <a:xfrm>
            <a:off x="4119421" y="1173962"/>
            <a:ext cx="1328076" cy="1305075"/>
          </a:xfrm>
          <a:prstGeom prst="rect">
            <a:avLst/>
          </a:prstGeom>
          <a:noFill/>
          <a:ln cap="flat" cmpd="sng" w="9525">
            <a:solidFill>
              <a:srgbClr val="DCAE52"/>
            </a:solidFill>
            <a:prstDash val="solid"/>
            <a:round/>
            <a:headEnd len="sm" w="sm" type="none"/>
            <a:tailEnd len="sm" w="sm" type="none"/>
          </a:ln>
        </p:spPr>
      </p:pic>
      <p:pic>
        <p:nvPicPr>
          <p:cNvPr id="472" name="Google Shape;472;p45"/>
          <p:cNvPicPr preferRelativeResize="0"/>
          <p:nvPr/>
        </p:nvPicPr>
        <p:blipFill>
          <a:blip r:embed="rId4">
            <a:alphaModFix/>
          </a:blip>
          <a:stretch>
            <a:fillRect/>
          </a:stretch>
        </p:blipFill>
        <p:spPr>
          <a:xfrm>
            <a:off x="7001189" y="1173959"/>
            <a:ext cx="1312914" cy="1305075"/>
          </a:xfrm>
          <a:prstGeom prst="rect">
            <a:avLst/>
          </a:prstGeom>
          <a:noFill/>
          <a:ln cap="flat" cmpd="sng" w="9525">
            <a:solidFill>
              <a:srgbClr val="DCAE52"/>
            </a:solidFill>
            <a:prstDash val="solid"/>
            <a:round/>
            <a:headEnd len="sm" w="sm" type="none"/>
            <a:tailEnd len="sm" w="sm" type="none"/>
          </a:ln>
        </p:spPr>
      </p:pic>
      <p:pic>
        <p:nvPicPr>
          <p:cNvPr id="473" name="Google Shape;473;p45"/>
          <p:cNvPicPr preferRelativeResize="0"/>
          <p:nvPr/>
        </p:nvPicPr>
        <p:blipFill rotWithShape="1">
          <a:blip r:embed="rId5">
            <a:alphaModFix/>
          </a:blip>
          <a:srcRect b="0" l="0" r="0" t="0"/>
          <a:stretch/>
        </p:blipFill>
        <p:spPr>
          <a:xfrm>
            <a:off x="5557808" y="1446991"/>
            <a:ext cx="1375050" cy="759000"/>
          </a:xfrm>
          <a:prstGeom prst="rect">
            <a:avLst/>
          </a:prstGeom>
          <a:noFill/>
          <a:ln cap="flat" cmpd="sng" w="9525">
            <a:solidFill>
              <a:srgbClr val="DCAE52"/>
            </a:solidFill>
            <a:prstDash val="solid"/>
            <a:round/>
            <a:headEnd len="sm" w="sm" type="none"/>
            <a:tailEnd len="sm" w="sm" type="none"/>
          </a:ln>
        </p:spPr>
      </p:pic>
      <p:pic>
        <p:nvPicPr>
          <p:cNvPr id="474" name="Google Shape;474;p45"/>
          <p:cNvPicPr preferRelativeResize="0"/>
          <p:nvPr/>
        </p:nvPicPr>
        <p:blipFill>
          <a:blip r:embed="rId6">
            <a:alphaModFix/>
          </a:blip>
          <a:stretch>
            <a:fillRect/>
          </a:stretch>
        </p:blipFill>
        <p:spPr>
          <a:xfrm>
            <a:off x="3780695" y="606210"/>
            <a:ext cx="200750" cy="2258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6"/>
          <p:cNvSpPr txBox="1"/>
          <p:nvPr>
            <p:ph type="title"/>
          </p:nvPr>
        </p:nvSpPr>
        <p:spPr>
          <a:xfrm>
            <a:off x="804875" y="334575"/>
            <a:ext cx="2660700" cy="13629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Results of the Students questionnaire (2/4)</a:t>
            </a:r>
            <a:r>
              <a:rPr lang="it" sz="2500"/>
              <a:t> </a:t>
            </a:r>
            <a:endParaRPr sz="2500"/>
          </a:p>
        </p:txBody>
      </p:sp>
      <p:sp>
        <p:nvSpPr>
          <p:cNvPr id="480" name="Google Shape;480;p46"/>
          <p:cNvSpPr txBox="1"/>
          <p:nvPr>
            <p:ph idx="2" type="body"/>
          </p:nvPr>
        </p:nvSpPr>
        <p:spPr>
          <a:xfrm>
            <a:off x="804863" y="1741478"/>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l">
              <a:spcBef>
                <a:spcPts val="200"/>
              </a:spcBef>
              <a:spcAft>
                <a:spcPts val="500"/>
              </a:spcAft>
              <a:buNone/>
            </a:pPr>
            <a:r>
              <a:rPr lang="it" sz="1300">
                <a:solidFill>
                  <a:srgbClr val="FEFEFE"/>
                </a:solidFill>
              </a:rPr>
              <a:t>We’ve seen that compared to ex-students, the new generations of dyslexic students are generally more satisfied with their study method, but there are some issues that are still problematic: </a:t>
            </a:r>
            <a:endParaRPr sz="1300">
              <a:solidFill>
                <a:srgbClr val="FEFEFE"/>
              </a:solidFill>
            </a:endParaRPr>
          </a:p>
        </p:txBody>
      </p:sp>
      <p:sp>
        <p:nvSpPr>
          <p:cNvPr id="481" name="Google Shape;481;p46"/>
          <p:cNvSpPr txBox="1"/>
          <p:nvPr>
            <p:ph idx="1" type="body"/>
          </p:nvPr>
        </p:nvSpPr>
        <p:spPr>
          <a:xfrm>
            <a:off x="3713125" y="334575"/>
            <a:ext cx="5150100" cy="40980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l">
              <a:spcBef>
                <a:spcPts val="200"/>
              </a:spcBef>
              <a:spcAft>
                <a:spcPts val="500"/>
              </a:spcAft>
              <a:buClr>
                <a:schemeClr val="dk1"/>
              </a:buClr>
              <a:buSzPts val="1100"/>
              <a:buFont typeface="Arial"/>
              <a:buNone/>
            </a:pPr>
            <a:r>
              <a:rPr lang="it" sz="1300">
                <a:solidFill>
                  <a:srgbClr val="FEFEFE"/>
                </a:solidFill>
              </a:rPr>
              <a:t>We’ve seen that compared to ex-students, the new generations are generally more satisfied with their study method, but there are some issues that are still problematic:</a:t>
            </a:r>
            <a:endParaRPr/>
          </a:p>
        </p:txBody>
      </p:sp>
      <p:pic>
        <p:nvPicPr>
          <p:cNvPr id="482" name="Google Shape;482;p46"/>
          <p:cNvPicPr preferRelativeResize="0"/>
          <p:nvPr/>
        </p:nvPicPr>
        <p:blipFill>
          <a:blip r:embed="rId3">
            <a:alphaModFix/>
          </a:blip>
          <a:stretch>
            <a:fillRect/>
          </a:stretch>
        </p:blipFill>
        <p:spPr>
          <a:xfrm>
            <a:off x="3788693" y="1829887"/>
            <a:ext cx="5033250" cy="1483725"/>
          </a:xfrm>
          <a:prstGeom prst="rect">
            <a:avLst/>
          </a:prstGeom>
          <a:noFill/>
          <a:ln cap="flat" cmpd="sng" w="9525">
            <a:solidFill>
              <a:schemeClr val="accent3"/>
            </a:solidFill>
            <a:prstDash val="solid"/>
            <a:round/>
            <a:headEnd len="sm" w="sm" type="none"/>
            <a:tailEnd len="sm" w="sm" type="none"/>
          </a:ln>
        </p:spPr>
      </p:pic>
      <p:sp>
        <p:nvSpPr>
          <p:cNvPr id="483" name="Google Shape;483;p46"/>
          <p:cNvSpPr txBox="1"/>
          <p:nvPr/>
        </p:nvSpPr>
        <p:spPr>
          <a:xfrm>
            <a:off x="4249575" y="1356575"/>
            <a:ext cx="4111500" cy="3849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200"/>
              </a:spcBef>
              <a:spcAft>
                <a:spcPts val="500"/>
              </a:spcAft>
              <a:buClr>
                <a:schemeClr val="dk1"/>
              </a:buClr>
              <a:buSzPts val="1100"/>
              <a:buFont typeface="Arial"/>
              <a:buNone/>
            </a:pPr>
            <a:r>
              <a:rPr lang="it" sz="1300">
                <a:solidFill>
                  <a:srgbClr val="FEFEFE"/>
                </a:solidFill>
                <a:latin typeface="Century Gothic"/>
                <a:ea typeface="Century Gothic"/>
                <a:cs typeface="Century Gothic"/>
                <a:sym typeface="Century Gothic"/>
              </a:rPr>
              <a:t>Most common dissatisfaction reasons:</a:t>
            </a:r>
            <a:endParaRPr>
              <a:latin typeface="Century Gothic"/>
              <a:ea typeface="Century Gothic"/>
              <a:cs typeface="Century Gothic"/>
              <a:sym typeface="Century Gothic"/>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47"/>
          <p:cNvSpPr txBox="1"/>
          <p:nvPr>
            <p:ph type="title"/>
          </p:nvPr>
        </p:nvSpPr>
        <p:spPr>
          <a:xfrm>
            <a:off x="804875" y="334576"/>
            <a:ext cx="2660700" cy="13266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Results of the Students questionnaire (3/4)</a:t>
            </a:r>
            <a:r>
              <a:rPr lang="it" sz="2500"/>
              <a:t> </a:t>
            </a:r>
            <a:endParaRPr sz="2500"/>
          </a:p>
        </p:txBody>
      </p:sp>
      <p:sp>
        <p:nvSpPr>
          <p:cNvPr id="489" name="Google Shape;489;p47"/>
          <p:cNvSpPr txBox="1"/>
          <p:nvPr>
            <p:ph idx="2" type="body"/>
          </p:nvPr>
        </p:nvSpPr>
        <p:spPr>
          <a:xfrm>
            <a:off x="804863" y="1695554"/>
            <a:ext cx="2660700" cy="27003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0" lvl="0" marL="0" rtl="0" algn="l">
              <a:spcBef>
                <a:spcPts val="200"/>
              </a:spcBef>
              <a:spcAft>
                <a:spcPts val="500"/>
              </a:spcAft>
              <a:buNone/>
            </a:pPr>
            <a:r>
              <a:rPr b="1" lang="it" sz="1300">
                <a:solidFill>
                  <a:srgbClr val="FEFEFE"/>
                </a:solidFill>
              </a:rPr>
              <a:t>Question:</a:t>
            </a:r>
            <a:r>
              <a:rPr lang="it" sz="1300">
                <a:solidFill>
                  <a:srgbClr val="FEFEFE"/>
                </a:solidFill>
              </a:rPr>
              <a:t> (for dyslexics only): Do you think that audio summaries, made by other students, could help you in the study?</a:t>
            </a:r>
            <a:endParaRPr sz="1300">
              <a:solidFill>
                <a:srgbClr val="FEFEFE"/>
              </a:solidFill>
            </a:endParaRPr>
          </a:p>
        </p:txBody>
      </p:sp>
      <p:sp>
        <p:nvSpPr>
          <p:cNvPr id="490" name="Google Shape;490;p47"/>
          <p:cNvSpPr txBox="1"/>
          <p:nvPr>
            <p:ph idx="1" type="body"/>
          </p:nvPr>
        </p:nvSpPr>
        <p:spPr>
          <a:xfrm>
            <a:off x="3641725" y="334566"/>
            <a:ext cx="4689600" cy="40611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l">
              <a:spcBef>
                <a:spcPts val="200"/>
              </a:spcBef>
              <a:spcAft>
                <a:spcPts val="0"/>
              </a:spcAft>
              <a:buClr>
                <a:schemeClr val="dk1"/>
              </a:buClr>
              <a:buSzPts val="1100"/>
              <a:buFont typeface="Arial"/>
              <a:buNone/>
            </a:pPr>
            <a:r>
              <a:rPr lang="it"/>
              <a:t>Why? (positive answers) - 93,3%</a:t>
            </a:r>
            <a:endParaRPr/>
          </a:p>
          <a:p>
            <a:pPr indent="-317500" lvl="0" marL="457200" rtl="0" algn="l">
              <a:spcBef>
                <a:spcPts val="500"/>
              </a:spcBef>
              <a:spcAft>
                <a:spcPts val="0"/>
              </a:spcAft>
              <a:buClr>
                <a:schemeClr val="accent3"/>
              </a:buClr>
              <a:buSzPts val="1400"/>
              <a:buChar char="●"/>
            </a:pPr>
            <a:r>
              <a:rPr lang="it"/>
              <a:t>They would be direct and easy to comprehend (50%)</a:t>
            </a:r>
            <a:endParaRPr/>
          </a:p>
          <a:p>
            <a:pPr indent="-317500" lvl="0" marL="457200" rtl="0" algn="l">
              <a:spcBef>
                <a:spcPts val="0"/>
              </a:spcBef>
              <a:spcAft>
                <a:spcPts val="0"/>
              </a:spcAft>
              <a:buClr>
                <a:schemeClr val="accent3"/>
              </a:buClr>
              <a:buSzPts val="1400"/>
              <a:buChar char="●"/>
            </a:pPr>
            <a:r>
              <a:rPr lang="it"/>
              <a:t>it would speed up the study (42%)</a:t>
            </a:r>
            <a:endParaRPr/>
          </a:p>
          <a:p>
            <a:pPr indent="-317500" lvl="0" marL="457200" rtl="0" algn="l">
              <a:spcBef>
                <a:spcPts val="0"/>
              </a:spcBef>
              <a:spcAft>
                <a:spcPts val="0"/>
              </a:spcAft>
              <a:buClr>
                <a:schemeClr val="accent3"/>
              </a:buClr>
              <a:buSzPts val="1400"/>
              <a:buChar char="●"/>
            </a:pPr>
            <a:r>
              <a:rPr lang="it"/>
              <a:t>They would help me to better grasp and memorize the concepts (35%)</a:t>
            </a:r>
            <a:endParaRPr/>
          </a:p>
          <a:p>
            <a:pPr indent="0" lvl="0" marL="0" rtl="0" algn="l">
              <a:spcBef>
                <a:spcPts val="500"/>
              </a:spcBef>
              <a:spcAft>
                <a:spcPts val="0"/>
              </a:spcAft>
              <a:buNone/>
            </a:pPr>
            <a:r>
              <a:t/>
            </a:r>
            <a:endParaRPr/>
          </a:p>
          <a:p>
            <a:pPr indent="0" lvl="0" marL="0" rtl="0" algn="l">
              <a:spcBef>
                <a:spcPts val="500"/>
              </a:spcBef>
              <a:spcAft>
                <a:spcPts val="0"/>
              </a:spcAft>
              <a:buNone/>
            </a:pPr>
            <a:r>
              <a:t/>
            </a:r>
            <a:endParaRPr/>
          </a:p>
          <a:p>
            <a:pPr indent="0" lvl="0" marL="0" rtl="0" algn="l">
              <a:spcBef>
                <a:spcPts val="500"/>
              </a:spcBef>
              <a:spcAft>
                <a:spcPts val="0"/>
              </a:spcAft>
              <a:buNone/>
            </a:pPr>
            <a:r>
              <a:rPr lang="it"/>
              <a:t>Why? (negative answers) - 6,7% </a:t>
            </a:r>
            <a:endParaRPr/>
          </a:p>
          <a:p>
            <a:pPr indent="-317500" lvl="0" marL="457200" rtl="0" algn="l">
              <a:spcBef>
                <a:spcPts val="500"/>
              </a:spcBef>
              <a:spcAft>
                <a:spcPts val="0"/>
              </a:spcAft>
              <a:buClr>
                <a:schemeClr val="accent3"/>
              </a:buClr>
              <a:buSzPts val="1400"/>
              <a:buChar char="●"/>
            </a:pPr>
            <a:r>
              <a:rPr lang="it"/>
              <a:t>Audio could be incorrect or unreliable (40%)</a:t>
            </a:r>
            <a:endParaRPr/>
          </a:p>
          <a:p>
            <a:pPr indent="-317500" lvl="0" marL="457200" rtl="0" algn="l">
              <a:spcBef>
                <a:spcPts val="0"/>
              </a:spcBef>
              <a:spcAft>
                <a:spcPts val="0"/>
              </a:spcAft>
              <a:buClr>
                <a:schemeClr val="accent3"/>
              </a:buClr>
              <a:buSzPts val="1400"/>
              <a:buChar char="●"/>
            </a:pPr>
            <a:r>
              <a:rPr lang="it"/>
              <a:t>Audio would be difficult to understand (20%)</a:t>
            </a:r>
            <a:endParaRPr/>
          </a:p>
          <a:p>
            <a:pPr indent="-317500" lvl="0" marL="457200" rtl="0" algn="l">
              <a:lnSpc>
                <a:spcPct val="100000"/>
              </a:lnSpc>
              <a:spcBef>
                <a:spcPts val="0"/>
              </a:spcBef>
              <a:spcAft>
                <a:spcPts val="0"/>
              </a:spcAft>
              <a:buClr>
                <a:schemeClr val="accent3"/>
              </a:buClr>
              <a:buSzPts val="1400"/>
              <a:buChar char="●"/>
            </a:pPr>
            <a:r>
              <a:rPr lang="it"/>
              <a:t>Concepts could be badly explained (60%)</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500"/>
              </a:spcAft>
              <a:buNone/>
            </a:pPr>
            <a:r>
              <a:rPr lang="it"/>
              <a:t>            To avoid an unreliable system we have a feedback system based on other students and tutors marks.</a:t>
            </a:r>
            <a:endParaRPr/>
          </a:p>
        </p:txBody>
      </p:sp>
      <p:pic>
        <p:nvPicPr>
          <p:cNvPr descr="Grafico delle risposte di Moduli. Titolo della domanda: 8) Pensi che dei riassunti audio fatti da altri studenti possano aiutarti nello studio?. Numero di risposte: 15 risposte." id="491" name="Google Shape;491;p47"/>
          <p:cNvPicPr preferRelativeResize="0"/>
          <p:nvPr/>
        </p:nvPicPr>
        <p:blipFill rotWithShape="1">
          <a:blip r:embed="rId3">
            <a:alphaModFix/>
          </a:blip>
          <a:srcRect b="7064" l="19452" r="53734" t="28244"/>
          <a:stretch/>
        </p:blipFill>
        <p:spPr>
          <a:xfrm>
            <a:off x="949125" y="2921450"/>
            <a:ext cx="1306450" cy="1326575"/>
          </a:xfrm>
          <a:prstGeom prst="rect">
            <a:avLst/>
          </a:prstGeom>
          <a:noFill/>
          <a:ln cap="flat" cmpd="sng" w="9525">
            <a:solidFill>
              <a:schemeClr val="accent3"/>
            </a:solidFill>
            <a:prstDash val="solid"/>
            <a:round/>
            <a:headEnd len="sm" w="sm" type="none"/>
            <a:tailEnd len="sm" w="sm" type="none"/>
          </a:ln>
        </p:spPr>
      </p:pic>
      <p:pic>
        <p:nvPicPr>
          <p:cNvPr id="492" name="Google Shape;492;p47"/>
          <p:cNvPicPr preferRelativeResize="0"/>
          <p:nvPr/>
        </p:nvPicPr>
        <p:blipFill>
          <a:blip r:embed="rId4">
            <a:alphaModFix/>
          </a:blip>
          <a:stretch>
            <a:fillRect/>
          </a:stretch>
        </p:blipFill>
        <p:spPr>
          <a:xfrm>
            <a:off x="2360102" y="3286723"/>
            <a:ext cx="985025" cy="596025"/>
          </a:xfrm>
          <a:prstGeom prst="rect">
            <a:avLst/>
          </a:prstGeom>
          <a:noFill/>
          <a:ln cap="flat" cmpd="sng" w="9525">
            <a:solidFill>
              <a:schemeClr val="accent3"/>
            </a:solidFill>
            <a:prstDash val="solid"/>
            <a:round/>
            <a:headEnd len="sm" w="sm" type="none"/>
            <a:tailEnd len="sm" w="sm" type="none"/>
          </a:ln>
        </p:spPr>
      </p:pic>
      <p:sp>
        <p:nvSpPr>
          <p:cNvPr id="493" name="Google Shape;493;p47"/>
          <p:cNvSpPr/>
          <p:nvPr/>
        </p:nvSpPr>
        <p:spPr>
          <a:xfrm flipH="1" rot="10800000">
            <a:off x="3934424" y="3519750"/>
            <a:ext cx="313500" cy="363000"/>
          </a:xfrm>
          <a:prstGeom prst="bentArrow">
            <a:avLst>
              <a:gd fmla="val 25000" name="adj1"/>
              <a:gd fmla="val 25000" name="adj2"/>
              <a:gd fmla="val 25000" name="adj3"/>
              <a:gd fmla="val 43750" name="adj4"/>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8"/>
          <p:cNvSpPr txBox="1"/>
          <p:nvPr>
            <p:ph type="title"/>
          </p:nvPr>
        </p:nvSpPr>
        <p:spPr>
          <a:xfrm>
            <a:off x="804875" y="334576"/>
            <a:ext cx="2660700" cy="13698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Results of the Students questionnaire (4/4)</a:t>
            </a:r>
            <a:r>
              <a:rPr lang="it" sz="2500"/>
              <a:t> </a:t>
            </a:r>
            <a:endParaRPr sz="2500"/>
          </a:p>
        </p:txBody>
      </p:sp>
      <p:sp>
        <p:nvSpPr>
          <p:cNvPr id="499" name="Google Shape;499;p48"/>
          <p:cNvSpPr txBox="1"/>
          <p:nvPr>
            <p:ph idx="2" type="body"/>
          </p:nvPr>
        </p:nvSpPr>
        <p:spPr>
          <a:xfrm>
            <a:off x="804875" y="1741475"/>
            <a:ext cx="2660700" cy="30345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0" lvl="0" marL="0" rtl="0" algn="l">
              <a:spcBef>
                <a:spcPts val="200"/>
              </a:spcBef>
              <a:spcAft>
                <a:spcPts val="0"/>
              </a:spcAft>
              <a:buNone/>
            </a:pPr>
            <a:r>
              <a:rPr b="1" lang="it" sz="1300">
                <a:solidFill>
                  <a:srgbClr val="FEFEFE"/>
                </a:solidFill>
              </a:rPr>
              <a:t>Questions:</a:t>
            </a:r>
            <a:r>
              <a:rPr lang="it" sz="1300">
                <a:solidFill>
                  <a:srgbClr val="FEFEFE"/>
                </a:solidFill>
              </a:rPr>
              <a:t> </a:t>
            </a:r>
            <a:endParaRPr sz="1300">
              <a:solidFill>
                <a:srgbClr val="FEFEFE"/>
              </a:solidFill>
            </a:endParaRPr>
          </a:p>
          <a:p>
            <a:pPr indent="0" lvl="0" marL="457200" rtl="0" algn="l">
              <a:spcBef>
                <a:spcPts val="500"/>
              </a:spcBef>
              <a:spcAft>
                <a:spcPts val="0"/>
              </a:spcAft>
              <a:buNone/>
            </a:pPr>
            <a:r>
              <a:rPr lang="it" sz="1250">
                <a:solidFill>
                  <a:srgbClr val="FEFEFE"/>
                </a:solidFill>
              </a:rPr>
              <a:t>Do you know dyslexic students? If yes, they are in your class or outside of it?</a:t>
            </a:r>
            <a:endParaRPr sz="1250">
              <a:solidFill>
                <a:srgbClr val="FEFEFE"/>
              </a:solidFill>
            </a:endParaRPr>
          </a:p>
          <a:p>
            <a:pPr indent="0" lvl="0" marL="0" rtl="0" algn="l">
              <a:spcBef>
                <a:spcPts val="500"/>
              </a:spcBef>
              <a:spcAft>
                <a:spcPts val="500"/>
              </a:spcAft>
              <a:buNone/>
            </a:pPr>
            <a:r>
              <a:rPr lang="it" sz="1300">
                <a:solidFill>
                  <a:srgbClr val="FEFEFE"/>
                </a:solidFill>
              </a:rPr>
              <a:t>       </a:t>
            </a:r>
            <a:r>
              <a:rPr lang="it" sz="1300" u="sng">
                <a:solidFill>
                  <a:srgbClr val="FEFEFE"/>
                </a:solidFill>
              </a:rPr>
              <a:t> </a:t>
            </a:r>
            <a:r>
              <a:rPr lang="it" sz="1000" u="sng">
                <a:solidFill>
                  <a:srgbClr val="FEFEFE"/>
                </a:solidFill>
              </a:rPr>
              <a:t>Students </a:t>
            </a:r>
            <a:r>
              <a:rPr lang="it" sz="1300">
                <a:solidFill>
                  <a:srgbClr val="FEFEFE"/>
                </a:solidFill>
              </a:rPr>
              <a:t>               </a:t>
            </a:r>
            <a:r>
              <a:rPr lang="it" sz="1000" u="sng">
                <a:solidFill>
                  <a:srgbClr val="FEFEFE"/>
                </a:solidFill>
              </a:rPr>
              <a:t>Ex-Students</a:t>
            </a:r>
            <a:endParaRPr sz="1000" u="sng">
              <a:solidFill>
                <a:srgbClr val="FEFEFE"/>
              </a:solidFill>
            </a:endParaRPr>
          </a:p>
        </p:txBody>
      </p:sp>
      <p:sp>
        <p:nvSpPr>
          <p:cNvPr id="500" name="Google Shape;500;p48"/>
          <p:cNvSpPr txBox="1"/>
          <p:nvPr>
            <p:ph idx="1" type="body"/>
          </p:nvPr>
        </p:nvSpPr>
        <p:spPr>
          <a:xfrm>
            <a:off x="3641725" y="362125"/>
            <a:ext cx="4689600" cy="44139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fontScale="92500" lnSpcReduction="20000"/>
          </a:bodyPr>
          <a:lstStyle/>
          <a:p>
            <a:pPr indent="-310832" lvl="0" marL="457200" rtl="0" algn="l">
              <a:lnSpc>
                <a:spcPct val="100000"/>
              </a:lnSpc>
              <a:spcBef>
                <a:spcPts val="300"/>
              </a:spcBef>
              <a:spcAft>
                <a:spcPts val="0"/>
              </a:spcAft>
              <a:buSzPct val="100000"/>
              <a:buChar char="🞆"/>
            </a:pPr>
            <a:r>
              <a:rPr lang="it"/>
              <a:t>Would you be willing to upload recordings in the App?</a:t>
            </a:r>
            <a:endParaRPr/>
          </a:p>
          <a:p>
            <a:pPr indent="0" lvl="0" marL="0" rtl="0" algn="l">
              <a:spcBef>
                <a:spcPts val="500"/>
              </a:spcBef>
              <a:spcAft>
                <a:spcPts val="0"/>
              </a:spcAft>
              <a:buClr>
                <a:schemeClr val="dk1"/>
              </a:buClr>
              <a:buSzPct val="110000"/>
              <a:buFont typeface="Arial"/>
              <a:buNone/>
            </a:pPr>
            <a:r>
              <a:rPr lang="it" sz="1000">
                <a:solidFill>
                  <a:srgbClr val="FEFEFE"/>
                </a:solidFill>
              </a:rPr>
              <a:t>                     </a:t>
            </a:r>
            <a:r>
              <a:rPr lang="it" sz="1000" u="sng">
                <a:solidFill>
                  <a:srgbClr val="FEFEFE"/>
                </a:solidFill>
              </a:rPr>
              <a:t>Students </a:t>
            </a:r>
            <a:r>
              <a:rPr lang="it" sz="1000">
                <a:solidFill>
                  <a:srgbClr val="FEFEFE"/>
                </a:solidFill>
              </a:rPr>
              <a:t>                                                                      </a:t>
            </a:r>
            <a:r>
              <a:rPr lang="it" sz="1000" u="sng">
                <a:solidFill>
                  <a:srgbClr val="FEFEFE"/>
                </a:solidFill>
              </a:rPr>
              <a:t>Ex-students</a:t>
            </a:r>
            <a:endParaRPr u="sng"/>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rPr lang="it"/>
              <a:t>         </a:t>
            </a:r>
            <a:endParaRPr/>
          </a:p>
          <a:p>
            <a:pPr indent="0" lvl="0" marL="0" rtl="0" algn="l">
              <a:lnSpc>
                <a:spcPct val="100000"/>
              </a:lnSpc>
              <a:spcBef>
                <a:spcPts val="500"/>
              </a:spcBef>
              <a:spcAft>
                <a:spcPts val="0"/>
              </a:spcAft>
              <a:buNone/>
            </a:pPr>
            <a:r>
              <a:rPr lang="it"/>
              <a:t>          We can highlight a trend: new generations of students  are more available to help their acquaintances with recordings</a:t>
            </a:r>
            <a:endParaRPr/>
          </a:p>
          <a:p>
            <a:pPr indent="0" lvl="0" marL="0" rtl="0" algn="l">
              <a:lnSpc>
                <a:spcPct val="100000"/>
              </a:lnSpc>
              <a:spcBef>
                <a:spcPts val="500"/>
              </a:spcBef>
              <a:spcAft>
                <a:spcPts val="0"/>
              </a:spcAft>
              <a:buNone/>
            </a:pPr>
            <a:r>
              <a:t/>
            </a:r>
            <a:endParaRPr/>
          </a:p>
          <a:p>
            <a:pPr indent="-310832" lvl="0" marL="457200" rtl="0" algn="l">
              <a:lnSpc>
                <a:spcPct val="100000"/>
              </a:lnSpc>
              <a:spcBef>
                <a:spcPts val="500"/>
              </a:spcBef>
              <a:spcAft>
                <a:spcPts val="0"/>
              </a:spcAft>
              <a:buSzPct val="100000"/>
              <a:buChar char="🞆"/>
            </a:pPr>
            <a:r>
              <a:rPr lang="it"/>
              <a:t>With respect to the question above, how much you would change your answer if the App included a reward system (based on Gift Cards)?</a:t>
            </a:r>
            <a:endParaRPr/>
          </a:p>
          <a:p>
            <a:pPr indent="0" lvl="0" marL="457200" rtl="0" algn="l">
              <a:spcBef>
                <a:spcPts val="500"/>
              </a:spcBef>
              <a:spcAft>
                <a:spcPts val="0"/>
              </a:spcAft>
              <a:buNone/>
            </a:pPr>
            <a:r>
              <a:rPr lang="it" sz="1000">
                <a:solidFill>
                  <a:srgbClr val="FEFEFE"/>
                </a:solidFill>
              </a:rPr>
              <a:t>        </a:t>
            </a:r>
            <a:r>
              <a:rPr lang="it" sz="1000" u="sng">
                <a:solidFill>
                  <a:srgbClr val="FEFEFE"/>
                </a:solidFill>
              </a:rPr>
              <a:t>Students</a:t>
            </a:r>
            <a:r>
              <a:rPr lang="it" sz="1000">
                <a:solidFill>
                  <a:srgbClr val="FEFEFE"/>
                </a:solidFill>
              </a:rPr>
              <a:t>                                                                      </a:t>
            </a:r>
            <a:r>
              <a:rPr lang="it" sz="1000" u="sng">
                <a:solidFill>
                  <a:srgbClr val="FEFEFE"/>
                </a:solidFill>
              </a:rPr>
              <a:t>Ex-Students </a:t>
            </a:r>
            <a:r>
              <a:rPr lang="it" sz="1000">
                <a:solidFill>
                  <a:srgbClr val="FEFEFE"/>
                </a:solidFill>
              </a:rPr>
              <a:t> </a:t>
            </a:r>
            <a:r>
              <a:rPr lang="it" sz="1000" u="sng">
                <a:solidFill>
                  <a:srgbClr val="FEFEFE"/>
                </a:solidFill>
              </a:rPr>
              <a:t> </a:t>
            </a:r>
            <a:endParaRPr/>
          </a:p>
          <a:p>
            <a:pPr indent="0" lvl="0" marL="1371600" rtl="0" algn="l">
              <a:lnSpc>
                <a:spcPct val="100000"/>
              </a:lnSpc>
              <a:spcBef>
                <a:spcPts val="500"/>
              </a:spcBef>
              <a:spcAft>
                <a:spcPts val="0"/>
              </a:spcAft>
              <a:buNone/>
            </a:pPr>
            <a:r>
              <a:t/>
            </a:r>
            <a:endParaRPr/>
          </a:p>
          <a:p>
            <a:pPr indent="0" lvl="0" marL="0" rtl="0" algn="l">
              <a:lnSpc>
                <a:spcPct val="100000"/>
              </a:lnSpc>
              <a:spcBef>
                <a:spcPts val="500"/>
              </a:spcBef>
              <a:spcAft>
                <a:spcPts val="0"/>
              </a:spcAft>
              <a:buClr>
                <a:srgbClr val="000000"/>
              </a:buClr>
              <a:buSzPct val="78571"/>
              <a:buFont typeface="Arial"/>
              <a:buNone/>
            </a:pPr>
            <a:r>
              <a:t/>
            </a:r>
            <a:endParaRPr/>
          </a:p>
          <a:p>
            <a:pPr indent="0" lvl="0" marL="457200" rtl="0" algn="l">
              <a:lnSpc>
                <a:spcPct val="100000"/>
              </a:lnSpc>
              <a:spcBef>
                <a:spcPts val="500"/>
              </a:spcBef>
              <a:spcAft>
                <a:spcPts val="0"/>
              </a:spcAft>
              <a:buNone/>
            </a:pPr>
            <a:r>
              <a:t/>
            </a:r>
            <a:endParaRPr/>
          </a:p>
          <a:p>
            <a:pPr indent="0" lvl="0" marL="457200" rtl="0" algn="l">
              <a:lnSpc>
                <a:spcPct val="100000"/>
              </a:lnSpc>
              <a:spcBef>
                <a:spcPts val="500"/>
              </a:spcBef>
              <a:spcAft>
                <a:spcPts val="0"/>
              </a:spcAft>
              <a:buNone/>
            </a:pPr>
            <a:r>
              <a:t/>
            </a:r>
            <a:endParaRPr/>
          </a:p>
          <a:p>
            <a:pPr indent="0" lvl="0" marL="0" rtl="0" algn="l">
              <a:lnSpc>
                <a:spcPct val="100000"/>
              </a:lnSpc>
              <a:spcBef>
                <a:spcPts val="500"/>
              </a:spcBef>
              <a:spcAft>
                <a:spcPts val="500"/>
              </a:spcAft>
              <a:buNone/>
            </a:pPr>
            <a:r>
              <a:rPr lang="it"/>
              <a:t>   </a:t>
            </a:r>
            <a:r>
              <a:rPr b="1" lang="it" sz="1300" u="sng"/>
              <a:t>Action</a:t>
            </a:r>
            <a:r>
              <a:rPr lang="it" sz="1300"/>
              <a:t>:</a:t>
            </a:r>
            <a:r>
              <a:rPr lang="it"/>
              <a:t> </a:t>
            </a:r>
            <a:r>
              <a:rPr lang="it" sz="1291"/>
              <a:t>We decided to remove gift card for the first period</a:t>
            </a:r>
            <a:endParaRPr sz="1291"/>
          </a:p>
        </p:txBody>
      </p:sp>
      <p:pic>
        <p:nvPicPr>
          <p:cNvPr id="501" name="Google Shape;501;p48"/>
          <p:cNvPicPr preferRelativeResize="0"/>
          <p:nvPr/>
        </p:nvPicPr>
        <p:blipFill>
          <a:blip r:embed="rId3">
            <a:alphaModFix/>
          </a:blip>
          <a:stretch>
            <a:fillRect/>
          </a:stretch>
        </p:blipFill>
        <p:spPr>
          <a:xfrm>
            <a:off x="1393157" y="4107975"/>
            <a:ext cx="1484141" cy="596025"/>
          </a:xfrm>
          <a:prstGeom prst="rect">
            <a:avLst/>
          </a:prstGeom>
          <a:noFill/>
          <a:ln cap="flat" cmpd="sng" w="9525">
            <a:solidFill>
              <a:schemeClr val="accent3"/>
            </a:solidFill>
            <a:prstDash val="solid"/>
            <a:round/>
            <a:headEnd len="sm" w="sm" type="none"/>
            <a:tailEnd len="sm" w="sm" type="none"/>
          </a:ln>
        </p:spPr>
      </p:pic>
      <p:pic>
        <p:nvPicPr>
          <p:cNvPr id="502" name="Google Shape;502;p48"/>
          <p:cNvPicPr preferRelativeResize="0"/>
          <p:nvPr/>
        </p:nvPicPr>
        <p:blipFill>
          <a:blip r:embed="rId4">
            <a:alphaModFix/>
          </a:blip>
          <a:stretch>
            <a:fillRect/>
          </a:stretch>
        </p:blipFill>
        <p:spPr>
          <a:xfrm>
            <a:off x="942975" y="2908750"/>
            <a:ext cx="1071150" cy="1131450"/>
          </a:xfrm>
          <a:prstGeom prst="rect">
            <a:avLst/>
          </a:prstGeom>
          <a:noFill/>
          <a:ln cap="flat" cmpd="sng" w="9525">
            <a:solidFill>
              <a:schemeClr val="accent3"/>
            </a:solidFill>
            <a:prstDash val="solid"/>
            <a:round/>
            <a:headEnd len="sm" w="sm" type="none"/>
            <a:tailEnd len="sm" w="sm" type="none"/>
          </a:ln>
        </p:spPr>
      </p:pic>
      <p:pic>
        <p:nvPicPr>
          <p:cNvPr id="503" name="Google Shape;503;p48"/>
          <p:cNvPicPr preferRelativeResize="0"/>
          <p:nvPr/>
        </p:nvPicPr>
        <p:blipFill>
          <a:blip r:embed="rId5">
            <a:alphaModFix/>
          </a:blip>
          <a:stretch>
            <a:fillRect/>
          </a:stretch>
        </p:blipFill>
        <p:spPr>
          <a:xfrm>
            <a:off x="2230400" y="2908750"/>
            <a:ext cx="1105379" cy="1131450"/>
          </a:xfrm>
          <a:prstGeom prst="rect">
            <a:avLst/>
          </a:prstGeom>
          <a:noFill/>
          <a:ln cap="flat" cmpd="sng" w="9525">
            <a:solidFill>
              <a:schemeClr val="accent3"/>
            </a:solidFill>
            <a:prstDash val="solid"/>
            <a:round/>
            <a:headEnd len="sm" w="sm" type="none"/>
            <a:tailEnd len="sm" w="sm" type="none"/>
          </a:ln>
        </p:spPr>
      </p:pic>
      <p:pic>
        <p:nvPicPr>
          <p:cNvPr descr="Grafico delle risposte di Moduli. Titolo della domanda: 6) Saresti stato disposto ad aiutare nello studio un tuo compagno/a dislessico/a creando brevi riassunti audio relativi ad alcuni argomenti trattati durante le lezioni?. Numero di risposte: 69 risposte." id="504" name="Google Shape;504;p48"/>
          <p:cNvPicPr preferRelativeResize="0"/>
          <p:nvPr/>
        </p:nvPicPr>
        <p:blipFill rotWithShape="1">
          <a:blip r:embed="rId6">
            <a:alphaModFix/>
          </a:blip>
          <a:srcRect b="6286" l="19548" r="53187" t="32979"/>
          <a:stretch/>
        </p:blipFill>
        <p:spPr>
          <a:xfrm>
            <a:off x="7090775" y="1000850"/>
            <a:ext cx="876950" cy="885221"/>
          </a:xfrm>
          <a:prstGeom prst="rect">
            <a:avLst/>
          </a:prstGeom>
          <a:noFill/>
          <a:ln cap="flat" cmpd="sng" w="9525">
            <a:solidFill>
              <a:schemeClr val="accent3"/>
            </a:solidFill>
            <a:prstDash val="solid"/>
            <a:round/>
            <a:headEnd len="sm" w="sm" type="none"/>
            <a:tailEnd len="sm" w="sm" type="none"/>
          </a:ln>
        </p:spPr>
      </p:pic>
      <p:pic>
        <p:nvPicPr>
          <p:cNvPr id="505" name="Google Shape;505;p48"/>
          <p:cNvPicPr preferRelativeResize="0"/>
          <p:nvPr/>
        </p:nvPicPr>
        <p:blipFill>
          <a:blip r:embed="rId7">
            <a:alphaModFix/>
          </a:blip>
          <a:stretch>
            <a:fillRect/>
          </a:stretch>
        </p:blipFill>
        <p:spPr>
          <a:xfrm>
            <a:off x="5620890" y="1145460"/>
            <a:ext cx="985025" cy="596025"/>
          </a:xfrm>
          <a:prstGeom prst="rect">
            <a:avLst/>
          </a:prstGeom>
          <a:noFill/>
          <a:ln cap="flat" cmpd="sng" w="9525">
            <a:solidFill>
              <a:schemeClr val="accent3"/>
            </a:solidFill>
            <a:prstDash val="solid"/>
            <a:round/>
            <a:headEnd len="sm" w="sm" type="none"/>
            <a:tailEnd len="sm" w="sm" type="none"/>
          </a:ln>
        </p:spPr>
      </p:pic>
      <p:pic>
        <p:nvPicPr>
          <p:cNvPr id="506" name="Google Shape;506;p48"/>
          <p:cNvPicPr preferRelativeResize="0"/>
          <p:nvPr/>
        </p:nvPicPr>
        <p:blipFill>
          <a:blip r:embed="rId8">
            <a:alphaModFix/>
          </a:blip>
          <a:stretch>
            <a:fillRect/>
          </a:stretch>
        </p:blipFill>
        <p:spPr>
          <a:xfrm>
            <a:off x="4228300" y="1005413"/>
            <a:ext cx="907750" cy="876100"/>
          </a:xfrm>
          <a:prstGeom prst="rect">
            <a:avLst/>
          </a:prstGeom>
          <a:noFill/>
          <a:ln cap="flat" cmpd="sng" w="9525">
            <a:solidFill>
              <a:schemeClr val="accent3"/>
            </a:solidFill>
            <a:prstDash val="solid"/>
            <a:round/>
            <a:headEnd len="sm" w="sm" type="none"/>
            <a:tailEnd len="sm" w="sm" type="none"/>
          </a:ln>
        </p:spPr>
      </p:pic>
      <p:pic>
        <p:nvPicPr>
          <p:cNvPr descr="Grafico delle risposte di Moduli. Titolo della domanda: 9) In riferimento alla domanda 7, quanto la possibilità di ricevere ricompense (es:Buoni Regalo) cambierebbe la tua risposta?. Numero di risposte: 34 risposte." id="507" name="Google Shape;507;p48"/>
          <p:cNvPicPr preferRelativeResize="0"/>
          <p:nvPr/>
        </p:nvPicPr>
        <p:blipFill rotWithShape="1">
          <a:blip r:embed="rId9">
            <a:alphaModFix/>
          </a:blip>
          <a:srcRect b="6342" l="19184" r="53342" t="33084"/>
          <a:stretch/>
        </p:blipFill>
        <p:spPr>
          <a:xfrm>
            <a:off x="4243725" y="3597013"/>
            <a:ext cx="876950" cy="876100"/>
          </a:xfrm>
          <a:prstGeom prst="rect">
            <a:avLst/>
          </a:prstGeom>
          <a:noFill/>
          <a:ln cap="flat" cmpd="sng" w="9525">
            <a:solidFill>
              <a:schemeClr val="accent3"/>
            </a:solidFill>
            <a:prstDash val="solid"/>
            <a:round/>
            <a:headEnd len="sm" w="sm" type="none"/>
            <a:tailEnd len="sm" w="sm" type="none"/>
          </a:ln>
        </p:spPr>
      </p:pic>
      <p:pic>
        <p:nvPicPr>
          <p:cNvPr id="508" name="Google Shape;508;p48"/>
          <p:cNvPicPr preferRelativeResize="0"/>
          <p:nvPr/>
        </p:nvPicPr>
        <p:blipFill rotWithShape="1">
          <a:blip r:embed="rId10">
            <a:alphaModFix/>
          </a:blip>
          <a:srcRect b="0" l="3390" r="0" t="0"/>
          <a:stretch/>
        </p:blipFill>
        <p:spPr>
          <a:xfrm>
            <a:off x="7090775" y="3604275"/>
            <a:ext cx="876950" cy="861575"/>
          </a:xfrm>
          <a:prstGeom prst="rect">
            <a:avLst/>
          </a:prstGeom>
          <a:noFill/>
          <a:ln cap="flat" cmpd="sng" w="9525">
            <a:solidFill>
              <a:schemeClr val="accent3"/>
            </a:solidFill>
            <a:prstDash val="solid"/>
            <a:round/>
            <a:headEnd len="sm" w="sm" type="none"/>
            <a:tailEnd len="sm" w="sm" type="none"/>
          </a:ln>
        </p:spPr>
      </p:pic>
      <p:sp>
        <p:nvSpPr>
          <p:cNvPr id="509" name="Google Shape;509;p48"/>
          <p:cNvSpPr/>
          <p:nvPr/>
        </p:nvSpPr>
        <p:spPr>
          <a:xfrm>
            <a:off x="3071540" y="2068354"/>
            <a:ext cx="721500" cy="221100"/>
          </a:xfrm>
          <a:prstGeom prst="rightArrow">
            <a:avLst>
              <a:gd fmla="val 50000" name="adj1"/>
              <a:gd fmla="val 50000" name="adj2"/>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8"/>
          <p:cNvSpPr/>
          <p:nvPr/>
        </p:nvSpPr>
        <p:spPr>
          <a:xfrm rot="5400000">
            <a:off x="3542860" y="1597048"/>
            <a:ext cx="721500" cy="221100"/>
          </a:xfrm>
          <a:prstGeom prst="rightArrow">
            <a:avLst>
              <a:gd fmla="val 50000" name="adj1"/>
              <a:gd fmla="val 50000" name="adj2"/>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8"/>
          <p:cNvSpPr/>
          <p:nvPr/>
        </p:nvSpPr>
        <p:spPr>
          <a:xfrm>
            <a:off x="3841645" y="2118003"/>
            <a:ext cx="123900" cy="12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2" name="Google Shape;512;p48"/>
          <p:cNvPicPr preferRelativeResize="0"/>
          <p:nvPr/>
        </p:nvPicPr>
        <p:blipFill>
          <a:blip r:embed="rId11">
            <a:alphaModFix/>
          </a:blip>
          <a:stretch>
            <a:fillRect/>
          </a:stretch>
        </p:blipFill>
        <p:spPr>
          <a:xfrm>
            <a:off x="5521519" y="3681727"/>
            <a:ext cx="1168400" cy="543818"/>
          </a:xfrm>
          <a:prstGeom prst="rect">
            <a:avLst/>
          </a:prstGeom>
          <a:noFill/>
          <a:ln cap="flat" cmpd="sng" w="9525">
            <a:solidFill>
              <a:schemeClr val="accent3"/>
            </a:solidFill>
            <a:prstDash val="solid"/>
            <a:round/>
            <a:headEnd len="sm" w="sm" type="none"/>
            <a:tailEnd len="sm" w="sm" type="none"/>
          </a:ln>
        </p:spPr>
      </p:pic>
      <p:pic>
        <p:nvPicPr>
          <p:cNvPr id="513" name="Google Shape;513;p48"/>
          <p:cNvPicPr preferRelativeResize="0"/>
          <p:nvPr/>
        </p:nvPicPr>
        <p:blipFill>
          <a:blip r:embed="rId12">
            <a:alphaModFix/>
          </a:blip>
          <a:stretch>
            <a:fillRect/>
          </a:stretch>
        </p:blipFill>
        <p:spPr>
          <a:xfrm>
            <a:off x="975042" y="2022332"/>
            <a:ext cx="196533" cy="2211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9"/>
          <p:cNvSpPr txBox="1"/>
          <p:nvPr>
            <p:ph type="title"/>
          </p:nvPr>
        </p:nvSpPr>
        <p:spPr>
          <a:xfrm>
            <a:off x="804875" y="334576"/>
            <a:ext cx="2660700" cy="13767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Tutor</a:t>
            </a:r>
            <a:endParaRPr sz="2100"/>
          </a:p>
          <a:p>
            <a:pPr indent="0" lvl="0" marL="0" rtl="0" algn="ctr">
              <a:spcBef>
                <a:spcPts val="0"/>
              </a:spcBef>
              <a:spcAft>
                <a:spcPts val="0"/>
              </a:spcAft>
              <a:buNone/>
            </a:pPr>
            <a:r>
              <a:rPr lang="it" sz="2100"/>
              <a:t>Questionnaire </a:t>
            </a:r>
            <a:endParaRPr sz="2100"/>
          </a:p>
        </p:txBody>
      </p:sp>
      <p:sp>
        <p:nvSpPr>
          <p:cNvPr id="519" name="Google Shape;519;p49"/>
          <p:cNvSpPr txBox="1"/>
          <p:nvPr>
            <p:ph idx="1" type="body"/>
          </p:nvPr>
        </p:nvSpPr>
        <p:spPr>
          <a:xfrm>
            <a:off x="3641725" y="334575"/>
            <a:ext cx="4689600" cy="4735500"/>
          </a:xfrm>
          <a:prstGeom prst="rect">
            <a:avLst/>
          </a:prstGeom>
          <a:ln cap="flat" cmpd="sng" w="28575">
            <a:solidFill>
              <a:schemeClr val="accent3"/>
            </a:solidFill>
            <a:prstDash val="solid"/>
            <a:round/>
            <a:headEnd len="sm" w="sm" type="none"/>
            <a:tailEnd len="sm" w="sm" type="none"/>
          </a:ln>
        </p:spPr>
        <p:txBody>
          <a:bodyPr anchorCtr="0" anchor="t" bIns="91425" lIns="91425" spcFirstLastPara="1" rIns="91425" wrap="square" tIns="72000">
            <a:normAutofit/>
          </a:bodyPr>
          <a:lstStyle/>
          <a:p>
            <a:pPr indent="0" lvl="0" marL="0" rtl="0" algn="ctr">
              <a:spcBef>
                <a:spcPts val="200"/>
              </a:spcBef>
              <a:spcAft>
                <a:spcPts val="0"/>
              </a:spcAft>
              <a:buNone/>
            </a:pPr>
            <a:r>
              <a:rPr b="1" lang="it"/>
              <a:t>  CONTENT SUMMARY: </a:t>
            </a:r>
            <a:endParaRPr/>
          </a:p>
          <a:p>
            <a:pPr indent="-317500" lvl="0" marL="457200" rtl="0" algn="l">
              <a:spcBef>
                <a:spcPts val="500"/>
              </a:spcBef>
              <a:spcAft>
                <a:spcPts val="0"/>
              </a:spcAft>
              <a:buClr>
                <a:schemeClr val="accent3"/>
              </a:buClr>
              <a:buSzPts val="1400"/>
              <a:buChar char="❖"/>
            </a:pPr>
            <a:r>
              <a:rPr lang="it"/>
              <a:t>Degree of satisfaction with student’s current study method.</a:t>
            </a:r>
            <a:endParaRPr/>
          </a:p>
          <a:p>
            <a:pPr indent="-317500" lvl="0" marL="457200" rtl="0" algn="l">
              <a:spcBef>
                <a:spcPts val="0"/>
              </a:spcBef>
              <a:spcAft>
                <a:spcPts val="0"/>
              </a:spcAft>
              <a:buClr>
                <a:schemeClr val="accent3"/>
              </a:buClr>
              <a:buSzPts val="1400"/>
              <a:buChar char="❖"/>
            </a:pPr>
            <a:r>
              <a:rPr lang="it"/>
              <a:t>Degree of satisfaction with the supporting material available.</a:t>
            </a:r>
            <a:endParaRPr/>
          </a:p>
          <a:p>
            <a:pPr indent="-317500" lvl="0" marL="457200" rtl="0" algn="l">
              <a:spcBef>
                <a:spcPts val="0"/>
              </a:spcBef>
              <a:spcAft>
                <a:spcPts val="0"/>
              </a:spcAft>
              <a:buClr>
                <a:schemeClr val="accent3"/>
              </a:buClr>
              <a:buSzPts val="1400"/>
              <a:buChar char="❖"/>
            </a:pPr>
            <a:r>
              <a:rPr lang="it"/>
              <a:t>Usefulness of the student-to-student audio system.</a:t>
            </a:r>
            <a:endParaRPr/>
          </a:p>
          <a:p>
            <a:pPr indent="-317500" lvl="0" marL="457200" rtl="0" algn="l">
              <a:spcBef>
                <a:spcPts val="0"/>
              </a:spcBef>
              <a:spcAft>
                <a:spcPts val="0"/>
              </a:spcAft>
              <a:buClr>
                <a:schemeClr val="accent3"/>
              </a:buClr>
              <a:buSzPts val="1400"/>
              <a:buChar char="❖"/>
            </a:pPr>
            <a:r>
              <a:rPr lang="it"/>
              <a:t>Availability in the evaluation of the recordings.</a:t>
            </a:r>
            <a:endParaRPr/>
          </a:p>
          <a:p>
            <a:pPr indent="0" lvl="0" marL="457200" rtl="0" algn="l">
              <a:spcBef>
                <a:spcPts val="500"/>
              </a:spcBef>
              <a:spcAft>
                <a:spcPts val="0"/>
              </a:spcAft>
              <a:buNone/>
            </a:pPr>
            <a:r>
              <a:t/>
            </a:r>
            <a:endParaRPr u="sng"/>
          </a:p>
          <a:p>
            <a:pPr indent="0" lvl="0" marL="457200" rtl="0" algn="l">
              <a:spcBef>
                <a:spcPts val="500"/>
              </a:spcBef>
              <a:spcAft>
                <a:spcPts val="500"/>
              </a:spcAft>
              <a:buNone/>
            </a:pPr>
            <a:r>
              <a:t/>
            </a:r>
            <a:endParaRPr u="sng"/>
          </a:p>
        </p:txBody>
      </p:sp>
      <p:sp>
        <p:nvSpPr>
          <p:cNvPr id="520" name="Google Shape;520;p49"/>
          <p:cNvSpPr txBox="1"/>
          <p:nvPr>
            <p:ph idx="2" type="body"/>
          </p:nvPr>
        </p:nvSpPr>
        <p:spPr>
          <a:xfrm>
            <a:off x="804863" y="1753384"/>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317500" lvl="0" marL="457200" rtl="0" algn="l">
              <a:spcBef>
                <a:spcPts val="300"/>
              </a:spcBef>
              <a:spcAft>
                <a:spcPts val="0"/>
              </a:spcAft>
              <a:buClr>
                <a:schemeClr val="accent3"/>
              </a:buClr>
              <a:buSzPts val="1400"/>
              <a:buChar char="❖"/>
            </a:pPr>
            <a:r>
              <a:rPr b="1" lang="it" sz="1400"/>
              <a:t>Addressed to</a:t>
            </a:r>
            <a:r>
              <a:rPr lang="it" sz="1400"/>
              <a:t>:       Support teachers and private tutors;</a:t>
            </a:r>
            <a:endParaRPr sz="1400"/>
          </a:p>
          <a:p>
            <a:pPr indent="0" lvl="0" marL="457200" rtl="0" algn="l">
              <a:spcBef>
                <a:spcPts val="500"/>
              </a:spcBef>
              <a:spcAft>
                <a:spcPts val="0"/>
              </a:spcAft>
              <a:buNone/>
            </a:pPr>
            <a:r>
              <a:t/>
            </a:r>
            <a:endParaRPr sz="1400"/>
          </a:p>
          <a:p>
            <a:pPr indent="-317500" lvl="0" marL="457200" rtl="0" algn="l">
              <a:spcBef>
                <a:spcPts val="500"/>
              </a:spcBef>
              <a:spcAft>
                <a:spcPts val="0"/>
              </a:spcAft>
              <a:buClr>
                <a:schemeClr val="accent3"/>
              </a:buClr>
              <a:buSzPts val="1400"/>
              <a:buChar char="❖"/>
            </a:pPr>
            <a:r>
              <a:rPr b="1" lang="it" sz="1400"/>
              <a:t>Where</a:t>
            </a:r>
            <a:r>
              <a:rPr lang="it" sz="1400"/>
              <a:t>:                         Our contacts, facebook groups about school tutoring;</a:t>
            </a:r>
            <a:endParaRPr sz="1400"/>
          </a:p>
        </p:txBody>
      </p:sp>
      <p:pic>
        <p:nvPicPr>
          <p:cNvPr id="521" name="Google Shape;521;p49"/>
          <p:cNvPicPr preferRelativeResize="0"/>
          <p:nvPr/>
        </p:nvPicPr>
        <p:blipFill>
          <a:blip r:embed="rId3">
            <a:alphaModFix/>
          </a:blip>
          <a:stretch>
            <a:fillRect/>
          </a:stretch>
        </p:blipFill>
        <p:spPr>
          <a:xfrm>
            <a:off x="3765775" y="2320875"/>
            <a:ext cx="2455125" cy="2593000"/>
          </a:xfrm>
          <a:prstGeom prst="rect">
            <a:avLst/>
          </a:prstGeom>
          <a:noFill/>
          <a:ln cap="flat" cmpd="sng" w="9525">
            <a:solidFill>
              <a:schemeClr val="accent3"/>
            </a:solidFill>
            <a:prstDash val="solid"/>
            <a:round/>
            <a:headEnd len="sm" w="sm" type="none"/>
            <a:tailEnd len="sm" w="sm" type="none"/>
          </a:ln>
        </p:spPr>
      </p:pic>
      <p:sp>
        <p:nvSpPr>
          <p:cNvPr id="522" name="Google Shape;522;p49"/>
          <p:cNvSpPr txBox="1"/>
          <p:nvPr/>
        </p:nvSpPr>
        <p:spPr>
          <a:xfrm>
            <a:off x="6291600" y="2935400"/>
            <a:ext cx="1928700" cy="8952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300"/>
              </a:spcBef>
              <a:spcAft>
                <a:spcPts val="0"/>
              </a:spcAft>
              <a:buClr>
                <a:schemeClr val="dk1"/>
              </a:buClr>
              <a:buSzPts val="1100"/>
              <a:buFont typeface="Arial"/>
              <a:buNone/>
            </a:pPr>
            <a:r>
              <a:rPr lang="it">
                <a:solidFill>
                  <a:schemeClr val="lt1"/>
                </a:solidFill>
                <a:latin typeface="Century Gothic"/>
                <a:ea typeface="Century Gothic"/>
                <a:cs typeface="Century Gothic"/>
                <a:sym typeface="Century Gothic"/>
              </a:rPr>
              <a:t>Questionnaire Link: </a:t>
            </a:r>
            <a:endParaRPr>
              <a:solidFill>
                <a:schemeClr val="lt1"/>
              </a:solidFill>
              <a:latin typeface="Century Gothic"/>
              <a:ea typeface="Century Gothic"/>
              <a:cs typeface="Century Gothic"/>
              <a:sym typeface="Century Gothic"/>
            </a:endParaRPr>
          </a:p>
          <a:p>
            <a:pPr indent="0" lvl="0" marL="0" rtl="0" algn="l">
              <a:spcBef>
                <a:spcPts val="500"/>
              </a:spcBef>
              <a:spcAft>
                <a:spcPts val="500"/>
              </a:spcAft>
              <a:buClr>
                <a:schemeClr val="dk1"/>
              </a:buClr>
              <a:buSzPts val="1100"/>
              <a:buFont typeface="Arial"/>
              <a:buNone/>
            </a:pPr>
            <a:r>
              <a:rPr lang="it" u="sng">
                <a:solidFill>
                  <a:schemeClr val="accent3"/>
                </a:solidFill>
                <a:latin typeface="Century Gothic"/>
                <a:ea typeface="Century Gothic"/>
                <a:cs typeface="Century Gothic"/>
                <a:sym typeface="Century Gothic"/>
                <a:hlinkClick r:id="rId4">
                  <a:extLst>
                    <a:ext uri="{A12FA001-AC4F-418D-AE19-62706E023703}">
                      <ahyp:hlinkClr val="tx"/>
                    </a:ext>
                  </a:extLst>
                </a:hlinkClick>
              </a:rPr>
              <a:t>https://forms.gle/CLrzM3CAkxBQKcDU7</a:t>
            </a:r>
            <a:endParaRPr>
              <a:solidFill>
                <a:schemeClr val="accent3"/>
              </a:solidFill>
              <a:latin typeface="Century Gothic"/>
              <a:ea typeface="Century Gothic"/>
              <a:cs typeface="Century Gothic"/>
              <a:sym typeface="Century Gothic"/>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0"/>
          <p:cNvSpPr txBox="1"/>
          <p:nvPr>
            <p:ph type="title"/>
          </p:nvPr>
        </p:nvSpPr>
        <p:spPr>
          <a:xfrm>
            <a:off x="804875" y="334576"/>
            <a:ext cx="2660700" cy="13815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Results of the Tutor  questionnaire (1/2)</a:t>
            </a:r>
            <a:r>
              <a:rPr lang="it" sz="2500"/>
              <a:t> </a:t>
            </a:r>
            <a:endParaRPr sz="2500"/>
          </a:p>
        </p:txBody>
      </p:sp>
      <p:sp>
        <p:nvSpPr>
          <p:cNvPr id="528" name="Google Shape;528;p50"/>
          <p:cNvSpPr txBox="1"/>
          <p:nvPr>
            <p:ph idx="2" type="body"/>
          </p:nvPr>
        </p:nvSpPr>
        <p:spPr>
          <a:xfrm>
            <a:off x="804875" y="1741475"/>
            <a:ext cx="2660700" cy="30345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0" lvl="0" marL="0" rtl="0" algn="l">
              <a:lnSpc>
                <a:spcPct val="90000"/>
              </a:lnSpc>
              <a:spcBef>
                <a:spcPts val="200"/>
              </a:spcBef>
              <a:spcAft>
                <a:spcPts val="0"/>
              </a:spcAft>
              <a:buNone/>
            </a:pPr>
            <a:r>
              <a:rPr b="1" lang="it" sz="1300"/>
              <a:t>Total number of answers: 30</a:t>
            </a:r>
            <a:endParaRPr sz="1300"/>
          </a:p>
          <a:p>
            <a:pPr indent="0" lvl="0" marL="0" rtl="0" algn="l">
              <a:lnSpc>
                <a:spcPct val="90000"/>
              </a:lnSpc>
              <a:spcBef>
                <a:spcPts val="500"/>
              </a:spcBef>
              <a:spcAft>
                <a:spcPts val="0"/>
              </a:spcAft>
              <a:buNone/>
            </a:pPr>
            <a:r>
              <a:t/>
            </a:r>
            <a:endParaRPr sz="1300"/>
          </a:p>
          <a:p>
            <a:pPr indent="0" lvl="0" marL="0" rtl="0" algn="l">
              <a:spcBef>
                <a:spcPts val="500"/>
              </a:spcBef>
              <a:spcAft>
                <a:spcPts val="0"/>
              </a:spcAft>
              <a:buNone/>
            </a:pPr>
            <a:r>
              <a:rPr b="1" lang="it" sz="1300">
                <a:solidFill>
                  <a:srgbClr val="FEFEFE"/>
                </a:solidFill>
              </a:rPr>
              <a:t>     Questions:</a:t>
            </a:r>
            <a:r>
              <a:rPr lang="it" sz="1300">
                <a:solidFill>
                  <a:srgbClr val="FEFEFE"/>
                </a:solidFill>
              </a:rPr>
              <a:t> </a:t>
            </a:r>
            <a:endParaRPr sz="1300">
              <a:solidFill>
                <a:srgbClr val="FEFEFE"/>
              </a:solidFill>
            </a:endParaRPr>
          </a:p>
          <a:p>
            <a:pPr indent="0" lvl="0" marL="0" rtl="0" algn="l">
              <a:spcBef>
                <a:spcPts val="500"/>
              </a:spcBef>
              <a:spcAft>
                <a:spcPts val="0"/>
              </a:spcAft>
              <a:buNone/>
            </a:pPr>
            <a:r>
              <a:rPr lang="it" sz="1300">
                <a:solidFill>
                  <a:srgbClr val="FEFEFE"/>
                </a:solidFill>
              </a:rPr>
              <a:t>How many dyslexic students do you follow weekly?</a:t>
            </a:r>
            <a:endParaRPr sz="1300">
              <a:solidFill>
                <a:srgbClr val="FEFEFE"/>
              </a:solidFill>
            </a:endParaRPr>
          </a:p>
          <a:p>
            <a:pPr indent="0" lvl="0" marL="0" rtl="0" algn="l">
              <a:spcBef>
                <a:spcPts val="500"/>
              </a:spcBef>
              <a:spcAft>
                <a:spcPts val="500"/>
              </a:spcAft>
              <a:buNone/>
            </a:pPr>
            <a:r>
              <a:rPr lang="it" sz="1300">
                <a:solidFill>
                  <a:srgbClr val="FEFEFE"/>
                </a:solidFill>
              </a:rPr>
              <a:t>       </a:t>
            </a:r>
            <a:endParaRPr sz="1000" u="sng">
              <a:solidFill>
                <a:srgbClr val="FEFEFE"/>
              </a:solidFill>
            </a:endParaRPr>
          </a:p>
        </p:txBody>
      </p:sp>
      <p:sp>
        <p:nvSpPr>
          <p:cNvPr id="529" name="Google Shape;529;p50"/>
          <p:cNvSpPr txBox="1"/>
          <p:nvPr>
            <p:ph idx="1" type="body"/>
          </p:nvPr>
        </p:nvSpPr>
        <p:spPr>
          <a:xfrm>
            <a:off x="3641725" y="362125"/>
            <a:ext cx="4689600" cy="44139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fontScale="62500" lnSpcReduction="20000"/>
          </a:bodyPr>
          <a:lstStyle/>
          <a:p>
            <a:pPr indent="0" lvl="0" marL="1371600" rtl="0" algn="l">
              <a:lnSpc>
                <a:spcPct val="100000"/>
              </a:lnSpc>
              <a:spcBef>
                <a:spcPts val="300"/>
              </a:spcBef>
              <a:spcAft>
                <a:spcPts val="0"/>
              </a:spcAft>
              <a:buNone/>
            </a:pPr>
            <a:r>
              <a:t/>
            </a:r>
            <a:endParaRPr sz="5223"/>
          </a:p>
          <a:p>
            <a:pPr indent="-321865" lvl="0" marL="457200" rtl="0" algn="l">
              <a:lnSpc>
                <a:spcPct val="100000"/>
              </a:lnSpc>
              <a:spcBef>
                <a:spcPts val="500"/>
              </a:spcBef>
              <a:spcAft>
                <a:spcPts val="0"/>
              </a:spcAft>
              <a:buSzPct val="100000"/>
              <a:buChar char="🞆"/>
            </a:pPr>
            <a:r>
              <a:rPr lang="it" sz="2350"/>
              <a:t>Are you satisfied with educational tools to teach to dyslexic students</a:t>
            </a:r>
            <a:endParaRPr sz="2350"/>
          </a:p>
          <a:p>
            <a:pPr indent="0" lvl="0" marL="0" rtl="0" algn="l">
              <a:lnSpc>
                <a:spcPct val="100000"/>
              </a:lnSpc>
              <a:spcBef>
                <a:spcPts val="500"/>
              </a:spcBef>
              <a:spcAft>
                <a:spcPts val="0"/>
              </a:spcAft>
              <a:buNone/>
            </a:pPr>
            <a:r>
              <a:t/>
            </a:r>
            <a:endParaRPr sz="2350"/>
          </a:p>
          <a:p>
            <a:pPr indent="0" lvl="0" marL="0" rtl="0" algn="l">
              <a:lnSpc>
                <a:spcPct val="100000"/>
              </a:lnSpc>
              <a:spcBef>
                <a:spcPts val="500"/>
              </a:spcBef>
              <a:spcAft>
                <a:spcPts val="0"/>
              </a:spcAft>
              <a:buNone/>
            </a:pPr>
            <a:r>
              <a:t/>
            </a:r>
            <a:endParaRPr sz="2350"/>
          </a:p>
          <a:p>
            <a:pPr indent="0" lvl="0" marL="0" rtl="0" algn="l">
              <a:lnSpc>
                <a:spcPct val="100000"/>
              </a:lnSpc>
              <a:spcBef>
                <a:spcPts val="500"/>
              </a:spcBef>
              <a:spcAft>
                <a:spcPts val="0"/>
              </a:spcAft>
              <a:buNone/>
            </a:pPr>
            <a:r>
              <a:t/>
            </a:r>
            <a:endParaRPr sz="2350"/>
          </a:p>
          <a:p>
            <a:pPr indent="0" lvl="0" marL="0" rtl="0" algn="l">
              <a:lnSpc>
                <a:spcPct val="100000"/>
              </a:lnSpc>
              <a:spcBef>
                <a:spcPts val="500"/>
              </a:spcBef>
              <a:spcAft>
                <a:spcPts val="0"/>
              </a:spcAft>
              <a:buNone/>
            </a:pPr>
            <a:r>
              <a:t/>
            </a:r>
            <a:endParaRPr sz="2350"/>
          </a:p>
          <a:p>
            <a:pPr indent="0" lvl="0" marL="0" rtl="0" algn="l">
              <a:lnSpc>
                <a:spcPct val="100000"/>
              </a:lnSpc>
              <a:spcBef>
                <a:spcPts val="500"/>
              </a:spcBef>
              <a:spcAft>
                <a:spcPts val="0"/>
              </a:spcAft>
              <a:buNone/>
            </a:pPr>
            <a:r>
              <a:t/>
            </a:r>
            <a:endParaRPr sz="2350"/>
          </a:p>
          <a:p>
            <a:pPr indent="-321865" lvl="0" marL="457200" rtl="0" algn="l">
              <a:lnSpc>
                <a:spcPct val="100000"/>
              </a:lnSpc>
              <a:spcBef>
                <a:spcPts val="500"/>
              </a:spcBef>
              <a:spcAft>
                <a:spcPts val="0"/>
              </a:spcAft>
              <a:buSzPct val="100000"/>
              <a:buChar char="🞆"/>
            </a:pPr>
            <a:r>
              <a:rPr lang="it" sz="2350"/>
              <a:t>Which technology do you use the most to support your students?</a:t>
            </a:r>
            <a:endParaRPr sz="2350"/>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t/>
            </a:r>
            <a:endParaRPr/>
          </a:p>
          <a:p>
            <a:pPr indent="0" lvl="0" marL="0" rtl="0" algn="l">
              <a:lnSpc>
                <a:spcPct val="100000"/>
              </a:lnSpc>
              <a:spcBef>
                <a:spcPts val="500"/>
              </a:spcBef>
              <a:spcAft>
                <a:spcPts val="0"/>
              </a:spcAft>
              <a:buNone/>
            </a:pPr>
            <a:r>
              <a:rPr lang="it"/>
              <a:t>         </a:t>
            </a:r>
            <a:endParaRPr/>
          </a:p>
          <a:p>
            <a:pPr indent="0" lvl="0" marL="0" rtl="0" algn="l">
              <a:lnSpc>
                <a:spcPct val="100000"/>
              </a:lnSpc>
              <a:spcBef>
                <a:spcPts val="500"/>
              </a:spcBef>
              <a:spcAft>
                <a:spcPts val="0"/>
              </a:spcAft>
              <a:buNone/>
            </a:pPr>
            <a:r>
              <a:t/>
            </a:r>
            <a:endParaRPr/>
          </a:p>
          <a:p>
            <a:pPr indent="0" lvl="0" marL="1371600" rtl="0" algn="l">
              <a:lnSpc>
                <a:spcPct val="100000"/>
              </a:lnSpc>
              <a:spcBef>
                <a:spcPts val="500"/>
              </a:spcBef>
              <a:spcAft>
                <a:spcPts val="0"/>
              </a:spcAft>
              <a:buNone/>
            </a:pPr>
            <a:r>
              <a:t/>
            </a:r>
            <a:endParaRPr/>
          </a:p>
          <a:p>
            <a:pPr indent="0" lvl="0" marL="0" rtl="0" algn="l">
              <a:lnSpc>
                <a:spcPct val="100000"/>
              </a:lnSpc>
              <a:spcBef>
                <a:spcPts val="500"/>
              </a:spcBef>
              <a:spcAft>
                <a:spcPts val="0"/>
              </a:spcAft>
              <a:buClr>
                <a:srgbClr val="000000"/>
              </a:buClr>
              <a:buSzPct val="78571"/>
              <a:buFont typeface="Arial"/>
              <a:buNone/>
            </a:pPr>
            <a:r>
              <a:t/>
            </a:r>
            <a:endParaRPr/>
          </a:p>
          <a:p>
            <a:pPr indent="0" lvl="0" marL="457200" rtl="0" algn="l">
              <a:lnSpc>
                <a:spcPct val="100000"/>
              </a:lnSpc>
              <a:spcBef>
                <a:spcPts val="500"/>
              </a:spcBef>
              <a:spcAft>
                <a:spcPts val="0"/>
              </a:spcAft>
              <a:buNone/>
            </a:pPr>
            <a:r>
              <a:t/>
            </a:r>
            <a:endParaRPr/>
          </a:p>
          <a:p>
            <a:pPr indent="0" lvl="0" marL="457200" rtl="0" algn="l">
              <a:lnSpc>
                <a:spcPct val="100000"/>
              </a:lnSpc>
              <a:spcBef>
                <a:spcPts val="500"/>
              </a:spcBef>
              <a:spcAft>
                <a:spcPts val="0"/>
              </a:spcAft>
              <a:buNone/>
            </a:pPr>
            <a:r>
              <a:t/>
            </a:r>
            <a:endParaRPr/>
          </a:p>
          <a:p>
            <a:pPr indent="0" lvl="0" marL="0" rtl="0" algn="l">
              <a:lnSpc>
                <a:spcPct val="100000"/>
              </a:lnSpc>
              <a:spcBef>
                <a:spcPts val="500"/>
              </a:spcBef>
              <a:spcAft>
                <a:spcPts val="500"/>
              </a:spcAft>
              <a:buNone/>
            </a:pPr>
            <a:r>
              <a:t/>
            </a:r>
            <a:endParaRPr sz="1291"/>
          </a:p>
        </p:txBody>
      </p:sp>
      <p:pic>
        <p:nvPicPr>
          <p:cNvPr descr="Grafico delle risposte di Moduli. Titolo della domanda: 2) Quanti ragazzi dislessici segui settimanalmente?. Numero di risposte: 30 risposte." id="530" name="Google Shape;530;p50"/>
          <p:cNvPicPr preferRelativeResize="0"/>
          <p:nvPr/>
        </p:nvPicPr>
        <p:blipFill rotWithShape="1">
          <a:blip r:embed="rId3">
            <a:alphaModFix/>
          </a:blip>
          <a:srcRect b="6621" l="19391" r="53207" t="28270"/>
          <a:stretch/>
        </p:blipFill>
        <p:spPr>
          <a:xfrm>
            <a:off x="918250" y="3168513"/>
            <a:ext cx="1381375" cy="1381375"/>
          </a:xfrm>
          <a:prstGeom prst="rect">
            <a:avLst/>
          </a:prstGeom>
          <a:noFill/>
          <a:ln cap="flat" cmpd="sng" w="9525">
            <a:solidFill>
              <a:schemeClr val="accent3"/>
            </a:solidFill>
            <a:prstDash val="solid"/>
            <a:round/>
            <a:headEnd len="sm" w="sm" type="none"/>
            <a:tailEnd len="sm" w="sm" type="none"/>
          </a:ln>
        </p:spPr>
      </p:pic>
      <p:pic>
        <p:nvPicPr>
          <p:cNvPr id="531" name="Google Shape;531;p50"/>
          <p:cNvPicPr preferRelativeResize="0"/>
          <p:nvPr/>
        </p:nvPicPr>
        <p:blipFill>
          <a:blip r:embed="rId4">
            <a:alphaModFix/>
          </a:blip>
          <a:stretch>
            <a:fillRect/>
          </a:stretch>
        </p:blipFill>
        <p:spPr>
          <a:xfrm>
            <a:off x="4708350" y="2941638"/>
            <a:ext cx="1037450" cy="1050037"/>
          </a:xfrm>
          <a:prstGeom prst="rect">
            <a:avLst/>
          </a:prstGeom>
          <a:noFill/>
          <a:ln cap="flat" cmpd="sng" w="9525">
            <a:solidFill>
              <a:schemeClr val="accent3"/>
            </a:solidFill>
            <a:prstDash val="solid"/>
            <a:round/>
            <a:headEnd len="sm" w="sm" type="none"/>
            <a:tailEnd len="sm" w="sm" type="none"/>
          </a:ln>
        </p:spPr>
      </p:pic>
      <p:pic>
        <p:nvPicPr>
          <p:cNvPr id="532" name="Google Shape;532;p50"/>
          <p:cNvPicPr preferRelativeResize="0"/>
          <p:nvPr/>
        </p:nvPicPr>
        <p:blipFill>
          <a:blip r:embed="rId5">
            <a:alphaModFix/>
          </a:blip>
          <a:stretch>
            <a:fillRect/>
          </a:stretch>
        </p:blipFill>
        <p:spPr>
          <a:xfrm>
            <a:off x="2498425" y="3419500"/>
            <a:ext cx="809872" cy="710400"/>
          </a:xfrm>
          <a:prstGeom prst="rect">
            <a:avLst/>
          </a:prstGeom>
          <a:noFill/>
          <a:ln cap="flat" cmpd="sng" w="9525">
            <a:solidFill>
              <a:schemeClr val="accent3"/>
            </a:solidFill>
            <a:prstDash val="solid"/>
            <a:round/>
            <a:headEnd len="sm" w="sm" type="none"/>
            <a:tailEnd len="sm" w="sm" type="none"/>
          </a:ln>
        </p:spPr>
      </p:pic>
      <p:pic>
        <p:nvPicPr>
          <p:cNvPr descr="Grafico delle risposte di Moduli. Titolo della domanda: 3) Sei soddisfatto/a dei sussidi didattici disponibili per l’insegnamento a ragazzi dislessici?. Numero di risposte: 30 risposte." id="533" name="Google Shape;533;p50"/>
          <p:cNvPicPr preferRelativeResize="0"/>
          <p:nvPr/>
        </p:nvPicPr>
        <p:blipFill rotWithShape="1">
          <a:blip r:embed="rId6">
            <a:alphaModFix/>
          </a:blip>
          <a:srcRect b="5296" l="19835" r="53381" t="27409"/>
          <a:stretch/>
        </p:blipFill>
        <p:spPr>
          <a:xfrm>
            <a:off x="4708350" y="1305025"/>
            <a:ext cx="1037450" cy="1096950"/>
          </a:xfrm>
          <a:prstGeom prst="rect">
            <a:avLst/>
          </a:prstGeom>
          <a:noFill/>
          <a:ln cap="flat" cmpd="sng" w="9525">
            <a:solidFill>
              <a:schemeClr val="accent3"/>
            </a:solidFill>
            <a:prstDash val="solid"/>
            <a:round/>
            <a:headEnd len="sm" w="sm" type="none"/>
            <a:tailEnd len="sm" w="sm" type="none"/>
          </a:ln>
        </p:spPr>
      </p:pic>
      <p:pic>
        <p:nvPicPr>
          <p:cNvPr id="534" name="Google Shape;534;p50"/>
          <p:cNvPicPr preferRelativeResize="0"/>
          <p:nvPr/>
        </p:nvPicPr>
        <p:blipFill>
          <a:blip r:embed="rId7">
            <a:alphaModFix/>
          </a:blip>
          <a:stretch>
            <a:fillRect/>
          </a:stretch>
        </p:blipFill>
        <p:spPr>
          <a:xfrm>
            <a:off x="6070899" y="3148003"/>
            <a:ext cx="1080175" cy="637300"/>
          </a:xfrm>
          <a:prstGeom prst="rect">
            <a:avLst/>
          </a:prstGeom>
          <a:noFill/>
          <a:ln cap="flat" cmpd="sng" w="9525">
            <a:solidFill>
              <a:schemeClr val="accent3"/>
            </a:solidFill>
            <a:prstDash val="solid"/>
            <a:round/>
            <a:headEnd len="sm" w="sm" type="none"/>
            <a:tailEnd len="sm" w="sm" type="none"/>
          </a:ln>
        </p:spPr>
      </p:pic>
      <p:pic>
        <p:nvPicPr>
          <p:cNvPr id="535" name="Google Shape;535;p50"/>
          <p:cNvPicPr preferRelativeResize="0"/>
          <p:nvPr/>
        </p:nvPicPr>
        <p:blipFill>
          <a:blip r:embed="rId8">
            <a:alphaModFix/>
          </a:blip>
          <a:stretch>
            <a:fillRect/>
          </a:stretch>
        </p:blipFill>
        <p:spPr>
          <a:xfrm>
            <a:off x="6152187" y="1498300"/>
            <a:ext cx="917611" cy="710400"/>
          </a:xfrm>
          <a:prstGeom prst="rect">
            <a:avLst/>
          </a:prstGeom>
          <a:noFill/>
          <a:ln cap="flat" cmpd="sng" w="9525">
            <a:solidFill>
              <a:schemeClr val="accent3"/>
            </a:solidFill>
            <a:prstDash val="solid"/>
            <a:round/>
            <a:headEnd len="sm" w="sm" type="none"/>
            <a:tailEnd len="sm" w="sm" type="none"/>
          </a:ln>
        </p:spPr>
      </p:pic>
      <p:pic>
        <p:nvPicPr>
          <p:cNvPr id="536" name="Google Shape;536;p50"/>
          <p:cNvPicPr preferRelativeResize="0"/>
          <p:nvPr/>
        </p:nvPicPr>
        <p:blipFill>
          <a:blip r:embed="rId9">
            <a:alphaModFix/>
          </a:blip>
          <a:stretch>
            <a:fillRect/>
          </a:stretch>
        </p:blipFill>
        <p:spPr>
          <a:xfrm>
            <a:off x="918240" y="2208696"/>
            <a:ext cx="191125" cy="2150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1"/>
          <p:cNvSpPr txBox="1"/>
          <p:nvPr>
            <p:ph idx="4294967295" type="body"/>
          </p:nvPr>
        </p:nvSpPr>
        <p:spPr>
          <a:xfrm>
            <a:off x="611050" y="1738800"/>
            <a:ext cx="3892500" cy="26571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323850" lvl="0" marL="457200" rtl="0" algn="l">
              <a:spcBef>
                <a:spcPts val="200"/>
              </a:spcBef>
              <a:spcAft>
                <a:spcPts val="0"/>
              </a:spcAft>
              <a:buSzPts val="1500"/>
              <a:buChar char="🞆"/>
            </a:pPr>
            <a:r>
              <a:rPr lang="it" sz="1500"/>
              <a:t>Do you think that audio summaries, made by other students, could help dyslexic students?</a:t>
            </a:r>
            <a:endParaRPr sz="1500"/>
          </a:p>
          <a:p>
            <a:pPr indent="0" lvl="0" marL="0" rtl="0" algn="l">
              <a:spcBef>
                <a:spcPts val="500"/>
              </a:spcBef>
              <a:spcAft>
                <a:spcPts val="0"/>
              </a:spcAft>
              <a:buNone/>
            </a:pPr>
            <a:r>
              <a:t/>
            </a:r>
            <a:endParaRPr b="1" sz="1300">
              <a:solidFill>
                <a:srgbClr val="FEFEFE"/>
              </a:solidFill>
            </a:endParaRPr>
          </a:p>
          <a:p>
            <a:pPr indent="0" lvl="0" marL="0" rtl="0" algn="l">
              <a:spcBef>
                <a:spcPts val="500"/>
              </a:spcBef>
              <a:spcAft>
                <a:spcPts val="500"/>
              </a:spcAft>
              <a:buNone/>
            </a:pPr>
            <a:r>
              <a:rPr lang="it" sz="1300">
                <a:solidFill>
                  <a:srgbClr val="FEFEFE"/>
                </a:solidFill>
              </a:rPr>
              <a:t>       </a:t>
            </a:r>
            <a:endParaRPr sz="1000" u="sng">
              <a:solidFill>
                <a:srgbClr val="FEFEFE"/>
              </a:solidFill>
            </a:endParaRPr>
          </a:p>
        </p:txBody>
      </p:sp>
      <p:sp>
        <p:nvSpPr>
          <p:cNvPr id="542" name="Google Shape;542;p51"/>
          <p:cNvSpPr txBox="1"/>
          <p:nvPr>
            <p:ph idx="4294967295" type="body"/>
          </p:nvPr>
        </p:nvSpPr>
        <p:spPr>
          <a:xfrm>
            <a:off x="4640550" y="1738749"/>
            <a:ext cx="3895800" cy="26571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323850" lvl="0" marL="457200" rtl="0" algn="l">
              <a:spcBef>
                <a:spcPts val="300"/>
              </a:spcBef>
              <a:spcAft>
                <a:spcPts val="0"/>
              </a:spcAft>
              <a:buSzPts val="1500"/>
              <a:buChar char="🞆"/>
            </a:pPr>
            <a:r>
              <a:rPr lang="it" sz="1500"/>
              <a:t>Would you be willing to leave feedbacks to certify the best recordings? </a:t>
            </a:r>
            <a:endParaRPr sz="1500"/>
          </a:p>
          <a:p>
            <a:pPr indent="0" lvl="0" marL="0" rtl="0" algn="l">
              <a:spcBef>
                <a:spcPts val="500"/>
              </a:spcBef>
              <a:spcAft>
                <a:spcPts val="500"/>
              </a:spcAft>
              <a:buNone/>
            </a:pPr>
            <a:r>
              <a:t/>
            </a:r>
            <a:endParaRPr/>
          </a:p>
        </p:txBody>
      </p:sp>
      <p:pic>
        <p:nvPicPr>
          <p:cNvPr descr="Grafico delle risposte di Moduli. Titolo della domanda: 5) Pensi che dei riassunti audio, creati da altri studenti e caricati su un'applicazione, riguardanti gli argomenti della lezione possano aiutare i ragazzi che segui nello studio?. Numero di risposte: 30 risposte." id="543" name="Google Shape;543;p51"/>
          <p:cNvPicPr preferRelativeResize="0"/>
          <p:nvPr/>
        </p:nvPicPr>
        <p:blipFill rotWithShape="1">
          <a:blip r:embed="rId3">
            <a:alphaModFix/>
          </a:blip>
          <a:srcRect b="5966" l="19203" r="53010" t="31222"/>
          <a:stretch/>
        </p:blipFill>
        <p:spPr>
          <a:xfrm>
            <a:off x="1269900" y="2699713"/>
            <a:ext cx="1348224" cy="1380900"/>
          </a:xfrm>
          <a:prstGeom prst="rect">
            <a:avLst/>
          </a:prstGeom>
          <a:noFill/>
          <a:ln>
            <a:noFill/>
          </a:ln>
        </p:spPr>
      </p:pic>
      <p:pic>
        <p:nvPicPr>
          <p:cNvPr id="544" name="Google Shape;544;p51"/>
          <p:cNvPicPr preferRelativeResize="0"/>
          <p:nvPr/>
        </p:nvPicPr>
        <p:blipFill rotWithShape="1">
          <a:blip r:embed="rId4">
            <a:alphaModFix/>
          </a:blip>
          <a:srcRect b="0" l="0" r="0" t="0"/>
          <a:stretch/>
        </p:blipFill>
        <p:spPr>
          <a:xfrm>
            <a:off x="2863002" y="3092148"/>
            <a:ext cx="985025" cy="596025"/>
          </a:xfrm>
          <a:prstGeom prst="rect">
            <a:avLst/>
          </a:prstGeom>
          <a:noFill/>
          <a:ln>
            <a:noFill/>
          </a:ln>
        </p:spPr>
      </p:pic>
      <p:pic>
        <p:nvPicPr>
          <p:cNvPr descr="Grafico delle risposte di Moduli. Titolo della domanda: 6) In quanto insegnante di sostegno, saresti disposto/a a lasciare un feedback per valutare gli audio? (avrà peso maggiore rispetto a quello degli studenti). Numero di risposte: 30 risposte." id="545" name="Google Shape;545;p51"/>
          <p:cNvPicPr preferRelativeResize="0"/>
          <p:nvPr/>
        </p:nvPicPr>
        <p:blipFill rotWithShape="1">
          <a:blip r:embed="rId5">
            <a:alphaModFix/>
          </a:blip>
          <a:srcRect b="3006" l="19395" r="52893" t="30322"/>
          <a:stretch/>
        </p:blipFill>
        <p:spPr>
          <a:xfrm>
            <a:off x="5179800" y="2699725"/>
            <a:ext cx="1266674" cy="1380897"/>
          </a:xfrm>
          <a:prstGeom prst="rect">
            <a:avLst/>
          </a:prstGeom>
          <a:noFill/>
          <a:ln>
            <a:noFill/>
          </a:ln>
        </p:spPr>
      </p:pic>
      <p:sp>
        <p:nvSpPr>
          <p:cNvPr id="546" name="Google Shape;546;p51"/>
          <p:cNvSpPr txBox="1"/>
          <p:nvPr/>
        </p:nvSpPr>
        <p:spPr>
          <a:xfrm>
            <a:off x="3757950" y="1375600"/>
            <a:ext cx="1628100" cy="40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it">
                <a:solidFill>
                  <a:srgbClr val="FFFFFF"/>
                </a:solidFill>
                <a:latin typeface="Century Gothic"/>
                <a:ea typeface="Century Gothic"/>
                <a:cs typeface="Century Gothic"/>
                <a:sym typeface="Century Gothic"/>
              </a:rPr>
              <a:t>      Questions:</a:t>
            </a:r>
            <a:endParaRPr b="1">
              <a:solidFill>
                <a:srgbClr val="FFFFFF"/>
              </a:solidFill>
              <a:latin typeface="Century Gothic"/>
              <a:ea typeface="Century Gothic"/>
              <a:cs typeface="Century Gothic"/>
              <a:sym typeface="Century Gothic"/>
            </a:endParaRPr>
          </a:p>
        </p:txBody>
      </p:sp>
      <p:pic>
        <p:nvPicPr>
          <p:cNvPr id="547" name="Google Shape;547;p51"/>
          <p:cNvPicPr preferRelativeResize="0"/>
          <p:nvPr/>
        </p:nvPicPr>
        <p:blipFill>
          <a:blip r:embed="rId4">
            <a:alphaModFix/>
          </a:blip>
          <a:stretch>
            <a:fillRect/>
          </a:stretch>
        </p:blipFill>
        <p:spPr>
          <a:xfrm>
            <a:off x="6888227" y="3092148"/>
            <a:ext cx="985025" cy="596025"/>
          </a:xfrm>
          <a:prstGeom prst="rect">
            <a:avLst/>
          </a:prstGeom>
          <a:noFill/>
          <a:ln>
            <a:noFill/>
          </a:ln>
        </p:spPr>
      </p:pic>
      <p:sp>
        <p:nvSpPr>
          <p:cNvPr id="548" name="Google Shape;548;p51"/>
          <p:cNvSpPr txBox="1"/>
          <p:nvPr>
            <p:ph idx="4294967295" type="title"/>
          </p:nvPr>
        </p:nvSpPr>
        <p:spPr>
          <a:xfrm>
            <a:off x="494250" y="201450"/>
            <a:ext cx="81555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rPr lang="it" sz="3300"/>
              <a:t>Results of the Tutor  questionnaire (2/2)</a:t>
            </a:r>
            <a:r>
              <a:rPr lang="it" sz="2800"/>
              <a:t> </a:t>
            </a:r>
            <a:endParaRPr sz="4500">
              <a:latin typeface="Trebuchet MS"/>
              <a:ea typeface="Trebuchet MS"/>
              <a:cs typeface="Trebuchet MS"/>
              <a:sym typeface="Trebuchet M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52"/>
          <p:cNvSpPr txBox="1"/>
          <p:nvPr>
            <p:ph idx="2" type="body"/>
          </p:nvPr>
        </p:nvSpPr>
        <p:spPr>
          <a:xfrm>
            <a:off x="804863" y="1723108"/>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fontScale="25000" lnSpcReduction="20000"/>
          </a:bodyPr>
          <a:lstStyle/>
          <a:p>
            <a:pPr indent="0" lvl="0" marL="0" rtl="0" algn="l">
              <a:lnSpc>
                <a:spcPct val="115000"/>
              </a:lnSpc>
              <a:spcBef>
                <a:spcPts val="200"/>
              </a:spcBef>
              <a:spcAft>
                <a:spcPts val="0"/>
              </a:spcAft>
              <a:buNone/>
            </a:pPr>
            <a:r>
              <a:t/>
            </a:r>
            <a:endParaRPr sz="5223" u="sng"/>
          </a:p>
          <a:p>
            <a:pPr indent="0" lvl="0" marL="0" rtl="0" algn="l">
              <a:lnSpc>
                <a:spcPct val="115000"/>
              </a:lnSpc>
              <a:spcBef>
                <a:spcPts val="500"/>
              </a:spcBef>
              <a:spcAft>
                <a:spcPts val="0"/>
              </a:spcAft>
              <a:buNone/>
            </a:pPr>
            <a:r>
              <a:rPr b="1" lang="it" sz="5223"/>
              <a:t>Suggestions:</a:t>
            </a:r>
            <a:endParaRPr b="1" sz="5223"/>
          </a:p>
          <a:p>
            <a:pPr indent="-311516" lvl="0" marL="457200" rtl="0" algn="l">
              <a:lnSpc>
                <a:spcPct val="115000"/>
              </a:lnSpc>
              <a:spcBef>
                <a:spcPts val="500"/>
              </a:spcBef>
              <a:spcAft>
                <a:spcPts val="0"/>
              </a:spcAft>
              <a:buClr>
                <a:srgbClr val="DCAE52"/>
              </a:buClr>
              <a:buSzPct val="100000"/>
              <a:buAutoNum type="arabicPeriod"/>
            </a:pPr>
            <a:r>
              <a:rPr lang="it" sz="5223"/>
              <a:t>Audio content quality must be high;</a:t>
            </a:r>
            <a:endParaRPr sz="5223"/>
          </a:p>
          <a:p>
            <a:pPr indent="-311516" lvl="0" marL="457200" rtl="0" algn="l">
              <a:lnSpc>
                <a:spcPct val="115000"/>
              </a:lnSpc>
              <a:spcBef>
                <a:spcPts val="0"/>
              </a:spcBef>
              <a:spcAft>
                <a:spcPts val="0"/>
              </a:spcAft>
              <a:buClr>
                <a:srgbClr val="DCAE52"/>
              </a:buClr>
              <a:buSzPct val="100000"/>
              <a:buAutoNum type="arabicPeriod"/>
            </a:pPr>
            <a:r>
              <a:rPr lang="it" sz="5223"/>
              <a:t>Concept maps attached can help to understand better recordings;</a:t>
            </a:r>
            <a:endParaRPr sz="5223"/>
          </a:p>
          <a:p>
            <a:pPr indent="-311516" lvl="0" marL="457200" rtl="0" algn="l">
              <a:lnSpc>
                <a:spcPct val="115000"/>
              </a:lnSpc>
              <a:spcBef>
                <a:spcPts val="0"/>
              </a:spcBef>
              <a:spcAft>
                <a:spcPts val="0"/>
              </a:spcAft>
              <a:buClr>
                <a:srgbClr val="DCAE52"/>
              </a:buClr>
              <a:buSzPct val="100000"/>
              <a:buAutoNum type="arabicPeriod"/>
            </a:pPr>
            <a:r>
              <a:rPr lang="it" sz="5223"/>
              <a:t>Highlight the nickname of the content’s creator;</a:t>
            </a:r>
            <a:endParaRPr sz="5223"/>
          </a:p>
          <a:p>
            <a:pPr indent="-311516" lvl="0" marL="457200" rtl="0" algn="l">
              <a:lnSpc>
                <a:spcPct val="115000"/>
              </a:lnSpc>
              <a:spcBef>
                <a:spcPts val="0"/>
              </a:spcBef>
              <a:spcAft>
                <a:spcPts val="0"/>
              </a:spcAft>
              <a:buClr>
                <a:srgbClr val="DCAE52"/>
              </a:buClr>
              <a:buSzPct val="100000"/>
              <a:buAutoNum type="arabicPeriod"/>
            </a:pPr>
            <a:r>
              <a:rPr lang="it" sz="5223"/>
              <a:t>It can be useful also for other disorders (blindness, loss of concentration).</a:t>
            </a:r>
            <a:endParaRPr sz="5223"/>
          </a:p>
          <a:p>
            <a:pPr indent="0" lvl="0" marL="457200" rtl="0" algn="l">
              <a:spcBef>
                <a:spcPts val="500"/>
              </a:spcBef>
              <a:spcAft>
                <a:spcPts val="0"/>
              </a:spcAft>
              <a:buNone/>
            </a:pPr>
            <a:r>
              <a:t/>
            </a:r>
            <a:endParaRPr sz="5223"/>
          </a:p>
          <a:p>
            <a:pPr indent="0" lvl="0" marL="0" rtl="0" algn="l">
              <a:spcBef>
                <a:spcPts val="500"/>
              </a:spcBef>
              <a:spcAft>
                <a:spcPts val="0"/>
              </a:spcAft>
              <a:buNone/>
            </a:pPr>
            <a:r>
              <a:t/>
            </a:r>
            <a:endParaRPr/>
          </a:p>
          <a:p>
            <a:pPr indent="0" lvl="0" marL="0" rtl="0" algn="l">
              <a:spcBef>
                <a:spcPts val="500"/>
              </a:spcBef>
              <a:spcAft>
                <a:spcPts val="500"/>
              </a:spcAft>
              <a:buNone/>
            </a:pPr>
            <a:r>
              <a:t/>
            </a:r>
            <a:endParaRPr/>
          </a:p>
        </p:txBody>
      </p:sp>
      <p:sp>
        <p:nvSpPr>
          <p:cNvPr id="554" name="Google Shape;554;p52"/>
          <p:cNvSpPr txBox="1"/>
          <p:nvPr>
            <p:ph type="title"/>
          </p:nvPr>
        </p:nvSpPr>
        <p:spPr>
          <a:xfrm>
            <a:off x="804875" y="334576"/>
            <a:ext cx="2660700" cy="13563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300"/>
              <a:t>Comments from questionnaires</a:t>
            </a:r>
            <a:endParaRPr sz="2300"/>
          </a:p>
        </p:txBody>
      </p:sp>
      <p:sp>
        <p:nvSpPr>
          <p:cNvPr id="555" name="Google Shape;555;p52"/>
          <p:cNvSpPr txBox="1"/>
          <p:nvPr>
            <p:ph idx="1" type="body"/>
          </p:nvPr>
        </p:nvSpPr>
        <p:spPr>
          <a:xfrm>
            <a:off x="3641725" y="334566"/>
            <a:ext cx="4689600" cy="40611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l">
              <a:spcBef>
                <a:spcPts val="200"/>
              </a:spcBef>
              <a:spcAft>
                <a:spcPts val="0"/>
              </a:spcAft>
              <a:buNone/>
            </a:pPr>
            <a:r>
              <a:t/>
            </a:r>
            <a:endParaRPr sz="1100" u="sng"/>
          </a:p>
          <a:p>
            <a:pPr indent="0" lvl="0" marL="0" rtl="0" algn="l">
              <a:spcBef>
                <a:spcPts val="500"/>
              </a:spcBef>
              <a:spcAft>
                <a:spcPts val="0"/>
              </a:spcAft>
              <a:buNone/>
            </a:pPr>
            <a:r>
              <a:t/>
            </a:r>
            <a:endParaRPr sz="1100" u="sng"/>
          </a:p>
          <a:p>
            <a:pPr indent="0" lvl="0" marL="0" rtl="0" algn="l">
              <a:spcBef>
                <a:spcPts val="500"/>
              </a:spcBef>
              <a:spcAft>
                <a:spcPts val="0"/>
              </a:spcAft>
              <a:buNone/>
            </a:pPr>
            <a:r>
              <a:t/>
            </a:r>
            <a:endParaRPr sz="1300" u="sng"/>
          </a:p>
          <a:p>
            <a:pPr indent="0" lvl="0" marL="0" rtl="0" algn="l">
              <a:spcBef>
                <a:spcPts val="500"/>
              </a:spcBef>
              <a:spcAft>
                <a:spcPts val="0"/>
              </a:spcAft>
              <a:buNone/>
            </a:pPr>
            <a:r>
              <a:t/>
            </a:r>
            <a:endParaRPr sz="1300" u="sng"/>
          </a:p>
          <a:p>
            <a:pPr indent="0" lvl="0" marL="0" rtl="0" algn="l">
              <a:spcBef>
                <a:spcPts val="500"/>
              </a:spcBef>
              <a:spcAft>
                <a:spcPts val="0"/>
              </a:spcAft>
              <a:buNone/>
            </a:pPr>
            <a:r>
              <a:t/>
            </a:r>
            <a:endParaRPr sz="1300" u="sng"/>
          </a:p>
          <a:p>
            <a:pPr indent="0" lvl="0" marL="0" rtl="0" algn="l">
              <a:spcBef>
                <a:spcPts val="500"/>
              </a:spcBef>
              <a:spcAft>
                <a:spcPts val="0"/>
              </a:spcAft>
              <a:buNone/>
            </a:pPr>
            <a:r>
              <a:t/>
            </a:r>
            <a:endParaRPr sz="1300" u="sng"/>
          </a:p>
          <a:p>
            <a:pPr indent="0" lvl="0" marL="0" rtl="0" algn="l">
              <a:spcBef>
                <a:spcPts val="500"/>
              </a:spcBef>
              <a:spcAft>
                <a:spcPts val="0"/>
              </a:spcAft>
              <a:buNone/>
            </a:pPr>
            <a:r>
              <a:rPr b="1" lang="it" sz="1300" u="sng"/>
              <a:t>Actions:</a:t>
            </a:r>
            <a:endParaRPr b="1" sz="1300" u="sng"/>
          </a:p>
          <a:p>
            <a:pPr indent="-311150" lvl="0" marL="457200" rtl="0" algn="l">
              <a:spcBef>
                <a:spcPts val="500"/>
              </a:spcBef>
              <a:spcAft>
                <a:spcPts val="0"/>
              </a:spcAft>
              <a:buClr>
                <a:srgbClr val="DCAE52"/>
              </a:buClr>
              <a:buSzPts val="1300"/>
              <a:buAutoNum type="arabicPeriod"/>
            </a:pPr>
            <a:r>
              <a:rPr lang="it" sz="1300"/>
              <a:t>Add: guidelines for audio creators (specific titles, clear concepts, loud voice, short recordings, repetition of principal concepts, chronological order)</a:t>
            </a:r>
            <a:endParaRPr sz="1300"/>
          </a:p>
          <a:p>
            <a:pPr indent="-311150" lvl="0" marL="457200" rtl="0" algn="l">
              <a:spcBef>
                <a:spcPts val="0"/>
              </a:spcBef>
              <a:spcAft>
                <a:spcPts val="0"/>
              </a:spcAft>
              <a:buClr>
                <a:srgbClr val="DCAE52"/>
              </a:buClr>
              <a:buSzPts val="1300"/>
              <a:buAutoNum type="arabicPeriod"/>
            </a:pPr>
            <a:r>
              <a:rPr lang="it" sz="1300"/>
              <a:t>Add: optional concept maps together with the recordings</a:t>
            </a:r>
            <a:endParaRPr sz="1300"/>
          </a:p>
          <a:p>
            <a:pPr indent="-311150" lvl="0" marL="457200" rtl="0" algn="l">
              <a:spcBef>
                <a:spcPts val="0"/>
              </a:spcBef>
              <a:spcAft>
                <a:spcPts val="0"/>
              </a:spcAft>
              <a:buClr>
                <a:srgbClr val="DCAE52"/>
              </a:buClr>
              <a:buSzPts val="1300"/>
              <a:buAutoNum type="arabicPeriod"/>
            </a:pPr>
            <a:r>
              <a:rPr lang="it" sz="1300"/>
              <a:t>Add: show up authors nicknames</a:t>
            </a:r>
            <a:endParaRPr sz="1300"/>
          </a:p>
          <a:p>
            <a:pPr indent="0" lvl="0" marL="0" rtl="0" algn="l">
              <a:spcBef>
                <a:spcPts val="500"/>
              </a:spcBef>
              <a:spcAft>
                <a:spcPts val="0"/>
              </a:spcAft>
              <a:buNone/>
            </a:pPr>
            <a:r>
              <a:t/>
            </a:r>
            <a:endParaRPr sz="1100"/>
          </a:p>
          <a:p>
            <a:pPr indent="0" lvl="0" marL="0" rtl="0" algn="l">
              <a:spcBef>
                <a:spcPts val="500"/>
              </a:spcBef>
              <a:spcAft>
                <a:spcPts val="500"/>
              </a:spcAft>
              <a:buNone/>
            </a:pPr>
            <a:r>
              <a:t/>
            </a:r>
            <a:endParaRPr/>
          </a:p>
        </p:txBody>
      </p:sp>
      <p:pic>
        <p:nvPicPr>
          <p:cNvPr id="556" name="Google Shape;556;p52"/>
          <p:cNvPicPr preferRelativeResize="0"/>
          <p:nvPr/>
        </p:nvPicPr>
        <p:blipFill>
          <a:blip r:embed="rId3">
            <a:alphaModFix/>
          </a:blip>
          <a:stretch>
            <a:fillRect/>
          </a:stretch>
        </p:blipFill>
        <p:spPr>
          <a:xfrm>
            <a:off x="3720100" y="1012363"/>
            <a:ext cx="4532874" cy="432300"/>
          </a:xfrm>
          <a:prstGeom prst="rect">
            <a:avLst/>
          </a:prstGeom>
          <a:noFill/>
          <a:ln cap="flat" cmpd="sng" w="9525">
            <a:solidFill>
              <a:schemeClr val="accent3"/>
            </a:solidFill>
            <a:prstDash val="solid"/>
            <a:round/>
            <a:headEnd len="sm" w="sm" type="none"/>
            <a:tailEnd len="sm" w="sm" type="none"/>
          </a:ln>
        </p:spPr>
      </p:pic>
      <p:pic>
        <p:nvPicPr>
          <p:cNvPr id="557" name="Google Shape;557;p52"/>
          <p:cNvPicPr preferRelativeResize="0"/>
          <p:nvPr/>
        </p:nvPicPr>
        <p:blipFill>
          <a:blip r:embed="rId4">
            <a:alphaModFix/>
          </a:blip>
          <a:stretch>
            <a:fillRect/>
          </a:stretch>
        </p:blipFill>
        <p:spPr>
          <a:xfrm>
            <a:off x="3825300" y="515812"/>
            <a:ext cx="4193051" cy="432300"/>
          </a:xfrm>
          <a:prstGeom prst="rect">
            <a:avLst/>
          </a:prstGeom>
          <a:noFill/>
          <a:ln cap="flat" cmpd="sng" w="9525">
            <a:solidFill>
              <a:schemeClr val="accent3"/>
            </a:solidFill>
            <a:prstDash val="solid"/>
            <a:round/>
            <a:headEnd len="sm" w="sm" type="none"/>
            <a:tailEnd len="sm" w="sm" type="none"/>
          </a:ln>
        </p:spPr>
      </p:pic>
      <p:pic>
        <p:nvPicPr>
          <p:cNvPr id="558" name="Google Shape;558;p52"/>
          <p:cNvPicPr preferRelativeResize="0"/>
          <p:nvPr/>
        </p:nvPicPr>
        <p:blipFill rotWithShape="1">
          <a:blip r:embed="rId5">
            <a:alphaModFix/>
          </a:blip>
          <a:srcRect b="0" l="0" r="22257" t="0"/>
          <a:stretch/>
        </p:blipFill>
        <p:spPr>
          <a:xfrm>
            <a:off x="3775188" y="1548375"/>
            <a:ext cx="4422651" cy="356500"/>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53"/>
          <p:cNvSpPr txBox="1"/>
          <p:nvPr>
            <p:ph type="title"/>
          </p:nvPr>
        </p:nvSpPr>
        <p:spPr>
          <a:xfrm>
            <a:off x="804875" y="334576"/>
            <a:ext cx="2660700" cy="13629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100"/>
              <a:t>Minimum Viable Product</a:t>
            </a:r>
            <a:endParaRPr sz="2100"/>
          </a:p>
        </p:txBody>
      </p:sp>
      <p:sp>
        <p:nvSpPr>
          <p:cNvPr id="564" name="Google Shape;564;p53"/>
          <p:cNvSpPr txBox="1"/>
          <p:nvPr>
            <p:ph idx="1" type="body"/>
          </p:nvPr>
        </p:nvSpPr>
        <p:spPr>
          <a:xfrm>
            <a:off x="3565525" y="334575"/>
            <a:ext cx="4689600" cy="41073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0" lvl="0" marL="0" rtl="0" algn="l">
              <a:spcBef>
                <a:spcPts val="300"/>
              </a:spcBef>
              <a:spcAft>
                <a:spcPts val="0"/>
              </a:spcAft>
              <a:buNone/>
            </a:pPr>
            <a:r>
              <a:t/>
            </a:r>
            <a:endParaRPr/>
          </a:p>
          <a:p>
            <a:pPr indent="0" lvl="0" marL="0" rtl="0" algn="l">
              <a:spcBef>
                <a:spcPts val="500"/>
              </a:spcBef>
              <a:spcAft>
                <a:spcPts val="0"/>
              </a:spcAft>
              <a:buNone/>
            </a:pPr>
            <a:r>
              <a:t/>
            </a:r>
            <a:endParaRPr/>
          </a:p>
          <a:p>
            <a:pPr indent="-317500" lvl="0" marL="457200" rtl="0" algn="l">
              <a:spcBef>
                <a:spcPts val="500"/>
              </a:spcBef>
              <a:spcAft>
                <a:spcPts val="0"/>
              </a:spcAft>
              <a:buClr>
                <a:schemeClr val="accent3"/>
              </a:buClr>
              <a:buSzPts val="1400"/>
              <a:buFont typeface="Arial"/>
              <a:buChar char="❖"/>
            </a:pPr>
            <a:r>
              <a:rPr b="1" lang="it"/>
              <a:t>What:</a:t>
            </a:r>
            <a:endParaRPr b="1"/>
          </a:p>
          <a:p>
            <a:pPr indent="0" lvl="0" marL="457200" rtl="0" algn="l">
              <a:spcBef>
                <a:spcPts val="500"/>
              </a:spcBef>
              <a:spcAft>
                <a:spcPts val="0"/>
              </a:spcAft>
              <a:buNone/>
            </a:pPr>
            <a:r>
              <a:rPr lang="it"/>
              <a:t>To verify the usefulness of the audio system for dyslexic students, we have contacted a few and provided them some audio recordings; they listened the audio and evaluated the quality, thus to give us a feedback. </a:t>
            </a:r>
            <a:endParaRPr/>
          </a:p>
          <a:p>
            <a:pPr indent="0" lvl="0" marL="0" rtl="0" algn="l">
              <a:spcBef>
                <a:spcPts val="500"/>
              </a:spcBef>
              <a:spcAft>
                <a:spcPts val="0"/>
              </a:spcAft>
              <a:buNone/>
            </a:pPr>
            <a:r>
              <a:t/>
            </a:r>
            <a:endParaRPr/>
          </a:p>
          <a:p>
            <a:pPr indent="0" lvl="0" marL="0" rtl="0" algn="l">
              <a:spcBef>
                <a:spcPts val="500"/>
              </a:spcBef>
              <a:spcAft>
                <a:spcPts val="0"/>
              </a:spcAft>
              <a:buNone/>
            </a:pPr>
            <a:r>
              <a:t/>
            </a:r>
            <a:endParaRPr/>
          </a:p>
          <a:p>
            <a:pPr indent="0" lvl="0" marL="457200" rtl="0" algn="l">
              <a:spcBef>
                <a:spcPts val="500"/>
              </a:spcBef>
              <a:spcAft>
                <a:spcPts val="0"/>
              </a:spcAft>
              <a:buNone/>
            </a:pPr>
            <a:r>
              <a:t/>
            </a:r>
            <a:endParaRPr/>
          </a:p>
          <a:p>
            <a:pPr indent="-317500" lvl="0" marL="457200" rtl="0" algn="l">
              <a:spcBef>
                <a:spcPts val="500"/>
              </a:spcBef>
              <a:spcAft>
                <a:spcPts val="0"/>
              </a:spcAft>
              <a:buClr>
                <a:schemeClr val="accent3"/>
              </a:buClr>
              <a:buSzPts val="1400"/>
              <a:buFont typeface="Arial"/>
              <a:buChar char="❖"/>
            </a:pPr>
            <a:r>
              <a:rPr b="1" lang="it"/>
              <a:t>Audio samples:</a:t>
            </a:r>
            <a:endParaRPr b="1"/>
          </a:p>
          <a:p>
            <a:pPr indent="0" lvl="0" marL="457200" rtl="0" algn="l">
              <a:spcBef>
                <a:spcPts val="500"/>
              </a:spcBef>
              <a:spcAft>
                <a:spcPts val="0"/>
              </a:spcAft>
              <a:buNone/>
            </a:pPr>
            <a:r>
              <a:t/>
            </a:r>
            <a:endParaRPr/>
          </a:p>
          <a:p>
            <a:pPr indent="0" lvl="0" marL="457200" rtl="0" algn="l">
              <a:spcBef>
                <a:spcPts val="500"/>
              </a:spcBef>
              <a:spcAft>
                <a:spcPts val="0"/>
              </a:spcAft>
              <a:buNone/>
            </a:pPr>
            <a:r>
              <a:t/>
            </a:r>
            <a:endParaRPr/>
          </a:p>
          <a:p>
            <a:pPr indent="0" lvl="0" marL="0" rtl="0" algn="l">
              <a:spcBef>
                <a:spcPts val="500"/>
              </a:spcBef>
              <a:spcAft>
                <a:spcPts val="500"/>
              </a:spcAft>
              <a:buNone/>
            </a:pPr>
            <a:r>
              <a:rPr lang="it"/>
              <a:t> </a:t>
            </a:r>
            <a:endParaRPr/>
          </a:p>
        </p:txBody>
      </p:sp>
      <p:sp>
        <p:nvSpPr>
          <p:cNvPr id="565" name="Google Shape;565;p53"/>
          <p:cNvSpPr txBox="1"/>
          <p:nvPr>
            <p:ph idx="2" type="body"/>
          </p:nvPr>
        </p:nvSpPr>
        <p:spPr>
          <a:xfrm>
            <a:off x="804863" y="1741478"/>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317500" lvl="0" marL="457200" rtl="0" algn="l">
              <a:spcBef>
                <a:spcPts val="300"/>
              </a:spcBef>
              <a:spcAft>
                <a:spcPts val="0"/>
              </a:spcAft>
              <a:buClr>
                <a:schemeClr val="accent3"/>
              </a:buClr>
              <a:buSzPts val="1400"/>
              <a:buChar char="❖"/>
            </a:pPr>
            <a:r>
              <a:rPr b="1" lang="it" sz="1400"/>
              <a:t>Addressed to</a:t>
            </a:r>
            <a:r>
              <a:rPr lang="it" sz="1400"/>
              <a:t>:             Dyslexic students;</a:t>
            </a:r>
            <a:endParaRPr sz="1400"/>
          </a:p>
          <a:p>
            <a:pPr indent="0" lvl="0" marL="0" rtl="0" algn="l">
              <a:spcBef>
                <a:spcPts val="500"/>
              </a:spcBef>
              <a:spcAft>
                <a:spcPts val="0"/>
              </a:spcAft>
              <a:buNone/>
            </a:pPr>
            <a:r>
              <a:t/>
            </a:r>
            <a:endParaRPr sz="1400"/>
          </a:p>
          <a:p>
            <a:pPr indent="-317500" lvl="0" marL="457200" rtl="0" algn="l">
              <a:spcBef>
                <a:spcPts val="500"/>
              </a:spcBef>
              <a:spcAft>
                <a:spcPts val="0"/>
              </a:spcAft>
              <a:buClr>
                <a:schemeClr val="accent3"/>
              </a:buClr>
              <a:buSzPts val="1400"/>
              <a:buChar char="❖"/>
            </a:pPr>
            <a:r>
              <a:rPr b="1" lang="it" sz="1400"/>
              <a:t>Where</a:t>
            </a:r>
            <a:r>
              <a:rPr lang="it" sz="1400"/>
              <a:t>:                          Through our contacts (family, friends, acquaintances)</a:t>
            </a:r>
            <a:endParaRPr sz="1400"/>
          </a:p>
          <a:p>
            <a:pPr indent="0" lvl="0" marL="0" rtl="0" algn="l">
              <a:spcBef>
                <a:spcPts val="500"/>
              </a:spcBef>
              <a:spcAft>
                <a:spcPts val="0"/>
              </a:spcAft>
              <a:buNone/>
            </a:pPr>
            <a:r>
              <a:t/>
            </a:r>
            <a:endParaRPr/>
          </a:p>
          <a:p>
            <a:pPr indent="0" lvl="0" marL="0" rtl="0" algn="l">
              <a:spcBef>
                <a:spcPts val="500"/>
              </a:spcBef>
              <a:spcAft>
                <a:spcPts val="500"/>
              </a:spcAft>
              <a:buNone/>
            </a:pPr>
            <a:r>
              <a:t/>
            </a:r>
            <a:endParaRPr/>
          </a:p>
        </p:txBody>
      </p:sp>
      <p:pic>
        <p:nvPicPr>
          <p:cNvPr id="566" name="Google Shape;566;p53" title="Apparato-Respiratorio.mp3">
            <a:hlinkClick r:id="rId3"/>
          </p:cNvPr>
          <p:cNvPicPr preferRelativeResize="0"/>
          <p:nvPr/>
        </p:nvPicPr>
        <p:blipFill>
          <a:blip r:embed="rId4">
            <a:alphaModFix/>
          </a:blip>
          <a:stretch>
            <a:fillRect/>
          </a:stretch>
        </p:blipFill>
        <p:spPr>
          <a:xfrm>
            <a:off x="4468798" y="3572836"/>
            <a:ext cx="396825" cy="396825"/>
          </a:xfrm>
          <a:prstGeom prst="rect">
            <a:avLst/>
          </a:prstGeom>
          <a:noFill/>
          <a:ln>
            <a:noFill/>
          </a:ln>
        </p:spPr>
      </p:pic>
      <p:pic>
        <p:nvPicPr>
          <p:cNvPr id="567" name="Google Shape;567;p53" title="Assiri.mp3">
            <a:hlinkClick r:id="rId5"/>
          </p:cNvPr>
          <p:cNvPicPr preferRelativeResize="0"/>
          <p:nvPr/>
        </p:nvPicPr>
        <p:blipFill>
          <a:blip r:embed="rId4">
            <a:alphaModFix/>
          </a:blip>
          <a:stretch>
            <a:fillRect/>
          </a:stretch>
        </p:blipFill>
        <p:spPr>
          <a:xfrm>
            <a:off x="5471218" y="3572836"/>
            <a:ext cx="396825" cy="396825"/>
          </a:xfrm>
          <a:prstGeom prst="rect">
            <a:avLst/>
          </a:prstGeom>
          <a:noFill/>
          <a:ln>
            <a:noFill/>
          </a:ln>
        </p:spPr>
      </p:pic>
      <p:pic>
        <p:nvPicPr>
          <p:cNvPr id="568" name="Google Shape;568;p53" title="Atene.mp3">
            <a:hlinkClick r:id="rId6"/>
          </p:cNvPr>
          <p:cNvPicPr preferRelativeResize="0"/>
          <p:nvPr/>
        </p:nvPicPr>
        <p:blipFill>
          <a:blip r:embed="rId4">
            <a:alphaModFix/>
          </a:blip>
          <a:stretch>
            <a:fillRect/>
          </a:stretch>
        </p:blipFill>
        <p:spPr>
          <a:xfrm>
            <a:off x="6357956" y="3572836"/>
            <a:ext cx="396825" cy="396825"/>
          </a:xfrm>
          <a:prstGeom prst="rect">
            <a:avLst/>
          </a:prstGeom>
          <a:noFill/>
          <a:ln>
            <a:noFill/>
          </a:ln>
        </p:spPr>
      </p:pic>
      <p:pic>
        <p:nvPicPr>
          <p:cNvPr id="569" name="Google Shape;569;p53" title="Sparta.mp3">
            <a:hlinkClick r:id="rId7"/>
          </p:cNvPr>
          <p:cNvPicPr preferRelativeResize="0"/>
          <p:nvPr/>
        </p:nvPicPr>
        <p:blipFill>
          <a:blip r:embed="rId4">
            <a:alphaModFix/>
          </a:blip>
          <a:stretch>
            <a:fillRect/>
          </a:stretch>
        </p:blipFill>
        <p:spPr>
          <a:xfrm>
            <a:off x="7214876" y="3572836"/>
            <a:ext cx="396825" cy="396825"/>
          </a:xfrm>
          <a:prstGeom prst="rect">
            <a:avLst/>
          </a:prstGeom>
          <a:noFill/>
          <a:ln>
            <a:noFill/>
          </a:ln>
        </p:spPr>
      </p:pic>
      <p:sp>
        <p:nvSpPr>
          <p:cNvPr id="570" name="Google Shape;570;p53"/>
          <p:cNvSpPr txBox="1"/>
          <p:nvPr/>
        </p:nvSpPr>
        <p:spPr>
          <a:xfrm>
            <a:off x="4025693" y="3969661"/>
            <a:ext cx="1369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Century Gothic"/>
                <a:ea typeface="Century Gothic"/>
                <a:cs typeface="Century Gothic"/>
                <a:sym typeface="Century Gothic"/>
              </a:rPr>
              <a:t>Respiratory System</a:t>
            </a:r>
            <a:endParaRPr sz="1000">
              <a:solidFill>
                <a:srgbClr val="FEFEFE"/>
              </a:solidFill>
              <a:latin typeface="Century Gothic"/>
              <a:ea typeface="Century Gothic"/>
              <a:cs typeface="Century Gothic"/>
              <a:sym typeface="Century Gothic"/>
            </a:endParaRPr>
          </a:p>
        </p:txBody>
      </p:sp>
      <p:sp>
        <p:nvSpPr>
          <p:cNvPr id="571" name="Google Shape;571;p53"/>
          <p:cNvSpPr txBox="1"/>
          <p:nvPr/>
        </p:nvSpPr>
        <p:spPr>
          <a:xfrm>
            <a:off x="5340993" y="3963034"/>
            <a:ext cx="1369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Century Gothic"/>
                <a:ea typeface="Century Gothic"/>
                <a:cs typeface="Century Gothic"/>
                <a:sym typeface="Century Gothic"/>
              </a:rPr>
              <a:t>Assyrians</a:t>
            </a:r>
            <a:endParaRPr sz="1000">
              <a:solidFill>
                <a:srgbClr val="FEFEFE"/>
              </a:solidFill>
              <a:latin typeface="Century Gothic"/>
              <a:ea typeface="Century Gothic"/>
              <a:cs typeface="Century Gothic"/>
              <a:sym typeface="Century Gothic"/>
            </a:endParaRPr>
          </a:p>
        </p:txBody>
      </p:sp>
      <p:sp>
        <p:nvSpPr>
          <p:cNvPr id="572" name="Google Shape;572;p53"/>
          <p:cNvSpPr txBox="1"/>
          <p:nvPr/>
        </p:nvSpPr>
        <p:spPr>
          <a:xfrm>
            <a:off x="7154766" y="3969648"/>
            <a:ext cx="1369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Century Gothic"/>
                <a:ea typeface="Century Gothic"/>
                <a:cs typeface="Century Gothic"/>
                <a:sym typeface="Century Gothic"/>
              </a:rPr>
              <a:t>Sparta</a:t>
            </a:r>
            <a:endParaRPr sz="1000">
              <a:solidFill>
                <a:srgbClr val="FEFEFE"/>
              </a:solidFill>
              <a:latin typeface="Century Gothic"/>
              <a:ea typeface="Century Gothic"/>
              <a:cs typeface="Century Gothic"/>
              <a:sym typeface="Century Gothic"/>
            </a:endParaRPr>
          </a:p>
        </p:txBody>
      </p:sp>
      <p:sp>
        <p:nvSpPr>
          <p:cNvPr id="573" name="Google Shape;573;p53"/>
          <p:cNvSpPr txBox="1"/>
          <p:nvPr/>
        </p:nvSpPr>
        <p:spPr>
          <a:xfrm>
            <a:off x="6260877" y="3963029"/>
            <a:ext cx="1369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rgbClr val="FEFEFE"/>
                </a:solidFill>
                <a:latin typeface="Century Gothic"/>
                <a:ea typeface="Century Gothic"/>
                <a:cs typeface="Century Gothic"/>
                <a:sym typeface="Century Gothic"/>
              </a:rPr>
              <a:t>Athens</a:t>
            </a:r>
            <a:endParaRPr sz="1000">
              <a:solidFill>
                <a:srgbClr val="FEFEFE"/>
              </a:solidFill>
              <a:latin typeface="Century Gothic"/>
              <a:ea typeface="Century Gothic"/>
              <a:cs typeface="Century Gothic"/>
              <a:sym typeface="Century 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4"/>
          <p:cNvSpPr txBox="1"/>
          <p:nvPr>
            <p:ph type="title"/>
          </p:nvPr>
        </p:nvSpPr>
        <p:spPr>
          <a:xfrm>
            <a:off x="804875" y="334576"/>
            <a:ext cx="2660700" cy="13629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2700"/>
              <a:t>Landing Page</a:t>
            </a:r>
            <a:endParaRPr sz="2700"/>
          </a:p>
        </p:txBody>
      </p:sp>
      <p:sp>
        <p:nvSpPr>
          <p:cNvPr id="579" name="Google Shape;579;p54"/>
          <p:cNvSpPr txBox="1"/>
          <p:nvPr>
            <p:ph idx="1" type="body"/>
          </p:nvPr>
        </p:nvSpPr>
        <p:spPr>
          <a:xfrm>
            <a:off x="3565525" y="334575"/>
            <a:ext cx="5297700" cy="44139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rmAutofit/>
          </a:bodyPr>
          <a:lstStyle/>
          <a:p>
            <a:pPr indent="0" lvl="0" marL="0" rtl="0" algn="l">
              <a:spcBef>
                <a:spcPts val="300"/>
              </a:spcBef>
              <a:spcAft>
                <a:spcPts val="0"/>
              </a:spcAft>
              <a:buNone/>
            </a:pPr>
            <a:r>
              <a:t/>
            </a:r>
            <a:endParaRPr/>
          </a:p>
          <a:p>
            <a:pPr indent="-317500" lvl="0" marL="457200" rtl="0" algn="l">
              <a:spcBef>
                <a:spcPts val="500"/>
              </a:spcBef>
              <a:spcAft>
                <a:spcPts val="0"/>
              </a:spcAft>
              <a:buClr>
                <a:schemeClr val="accent3"/>
              </a:buClr>
              <a:buSzPts val="1400"/>
              <a:buFont typeface="Arial"/>
              <a:buChar char="❖"/>
            </a:pPr>
            <a:r>
              <a:rPr b="1" lang="it"/>
              <a:t>What:</a:t>
            </a:r>
            <a:endParaRPr b="1"/>
          </a:p>
          <a:p>
            <a:pPr indent="0" lvl="0" marL="457200" rtl="0" algn="l">
              <a:spcBef>
                <a:spcPts val="500"/>
              </a:spcBef>
              <a:spcAft>
                <a:spcPts val="0"/>
              </a:spcAft>
              <a:buNone/>
            </a:pPr>
            <a:r>
              <a:rPr lang="it"/>
              <a:t>A landing page, with all information about the application, that offers the possibility to hear the audio samples and give a feedback.</a:t>
            </a:r>
            <a:endParaRPr/>
          </a:p>
          <a:p>
            <a:pPr indent="0" lvl="0" marL="0" rtl="0" algn="l">
              <a:spcBef>
                <a:spcPts val="500"/>
              </a:spcBef>
              <a:spcAft>
                <a:spcPts val="0"/>
              </a:spcAft>
              <a:buNone/>
            </a:pPr>
            <a:r>
              <a:t/>
            </a:r>
            <a:endParaRPr b="1"/>
          </a:p>
          <a:p>
            <a:pPr indent="0" lvl="0" marL="457200" rtl="0" algn="l">
              <a:spcBef>
                <a:spcPts val="500"/>
              </a:spcBef>
              <a:spcAft>
                <a:spcPts val="0"/>
              </a:spcAft>
              <a:buNone/>
            </a:pPr>
            <a:r>
              <a:t/>
            </a:r>
            <a:endParaRPr/>
          </a:p>
          <a:p>
            <a:pPr indent="0" lvl="0" marL="457200" rtl="0" algn="l">
              <a:spcBef>
                <a:spcPts val="500"/>
              </a:spcBef>
              <a:spcAft>
                <a:spcPts val="0"/>
              </a:spcAft>
              <a:buNone/>
            </a:pPr>
            <a:r>
              <a:t/>
            </a:r>
            <a:endParaRPr/>
          </a:p>
          <a:p>
            <a:pPr indent="0" lvl="0" marL="0" rtl="0" algn="l">
              <a:spcBef>
                <a:spcPts val="500"/>
              </a:spcBef>
              <a:spcAft>
                <a:spcPts val="500"/>
              </a:spcAft>
              <a:buNone/>
            </a:pPr>
            <a:r>
              <a:rPr lang="it"/>
              <a:t> </a:t>
            </a:r>
            <a:endParaRPr/>
          </a:p>
        </p:txBody>
      </p:sp>
      <p:sp>
        <p:nvSpPr>
          <p:cNvPr id="580" name="Google Shape;580;p54"/>
          <p:cNvSpPr txBox="1"/>
          <p:nvPr>
            <p:ph idx="2" type="body"/>
          </p:nvPr>
        </p:nvSpPr>
        <p:spPr>
          <a:xfrm>
            <a:off x="783800" y="1741575"/>
            <a:ext cx="2660700" cy="30069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Autofit/>
          </a:bodyPr>
          <a:lstStyle/>
          <a:p>
            <a:pPr indent="-317500" lvl="0" marL="457200" rtl="0" algn="l">
              <a:spcBef>
                <a:spcPts val="300"/>
              </a:spcBef>
              <a:spcAft>
                <a:spcPts val="0"/>
              </a:spcAft>
              <a:buClr>
                <a:schemeClr val="accent3"/>
              </a:buClr>
              <a:buSzPts val="1400"/>
              <a:buChar char="❖"/>
            </a:pPr>
            <a:r>
              <a:rPr b="1" lang="it" sz="1400"/>
              <a:t>Goal</a:t>
            </a:r>
            <a:r>
              <a:rPr lang="it" sz="1400"/>
              <a:t>:                         Expand MVP audience</a:t>
            </a:r>
            <a:endParaRPr sz="1400"/>
          </a:p>
          <a:p>
            <a:pPr indent="0" lvl="0" marL="457200" rtl="0" algn="l">
              <a:spcBef>
                <a:spcPts val="500"/>
              </a:spcBef>
              <a:spcAft>
                <a:spcPts val="0"/>
              </a:spcAft>
              <a:buNone/>
            </a:pPr>
            <a:r>
              <a:t/>
            </a:r>
            <a:endParaRPr sz="1400"/>
          </a:p>
          <a:p>
            <a:pPr indent="-317500" lvl="0" marL="457200" rtl="0" algn="l">
              <a:spcBef>
                <a:spcPts val="500"/>
              </a:spcBef>
              <a:spcAft>
                <a:spcPts val="0"/>
              </a:spcAft>
              <a:buClr>
                <a:schemeClr val="accent3"/>
              </a:buClr>
              <a:buSzPts val="1400"/>
              <a:buChar char="❖"/>
            </a:pPr>
            <a:r>
              <a:rPr b="1" lang="it" sz="1400"/>
              <a:t>Where</a:t>
            </a:r>
            <a:r>
              <a:rPr lang="it" sz="1400"/>
              <a:t>:                          Shared on Facebook groups about dyslexia.</a:t>
            </a:r>
            <a:endParaRPr sz="1400"/>
          </a:p>
          <a:p>
            <a:pPr indent="0" lvl="0" marL="0" rtl="0" algn="l">
              <a:spcBef>
                <a:spcPts val="500"/>
              </a:spcBef>
              <a:spcAft>
                <a:spcPts val="0"/>
              </a:spcAft>
              <a:buNone/>
            </a:pPr>
            <a:r>
              <a:t/>
            </a:r>
            <a:endParaRPr/>
          </a:p>
          <a:p>
            <a:pPr indent="0" lvl="0" marL="0" rtl="0" algn="l">
              <a:spcBef>
                <a:spcPts val="500"/>
              </a:spcBef>
              <a:spcAft>
                <a:spcPts val="500"/>
              </a:spcAft>
              <a:buNone/>
            </a:pPr>
            <a:r>
              <a:t/>
            </a:r>
            <a:endParaRPr/>
          </a:p>
        </p:txBody>
      </p:sp>
      <p:pic>
        <p:nvPicPr>
          <p:cNvPr id="581" name="Google Shape;581;p54"/>
          <p:cNvPicPr preferRelativeResize="0"/>
          <p:nvPr/>
        </p:nvPicPr>
        <p:blipFill>
          <a:blip r:embed="rId3">
            <a:alphaModFix/>
          </a:blip>
          <a:stretch>
            <a:fillRect/>
          </a:stretch>
        </p:blipFill>
        <p:spPr>
          <a:xfrm>
            <a:off x="3924848" y="1759132"/>
            <a:ext cx="4585226" cy="2787351"/>
          </a:xfrm>
          <a:prstGeom prst="rect">
            <a:avLst/>
          </a:prstGeom>
          <a:noFill/>
          <a:ln cap="flat" cmpd="sng" w="9525">
            <a:solidFill>
              <a:schemeClr val="accent3"/>
            </a:solidFill>
            <a:prstDash val="solid"/>
            <a:round/>
            <a:headEnd len="sm" w="sm" type="none"/>
            <a:tailEnd len="sm" w="sm" type="none"/>
          </a:ln>
        </p:spPr>
      </p:pic>
      <p:pic>
        <p:nvPicPr>
          <p:cNvPr id="582" name="Google Shape;582;p54" title="Atene.mp4">
            <a:hlinkClick r:id="rId4"/>
          </p:cNvPr>
          <p:cNvPicPr preferRelativeResize="0"/>
          <p:nvPr/>
        </p:nvPicPr>
        <p:blipFill>
          <a:blip r:embed="rId5">
            <a:alphaModFix/>
          </a:blip>
          <a:stretch>
            <a:fillRect/>
          </a:stretch>
        </p:blipFill>
        <p:spPr>
          <a:xfrm>
            <a:off x="1035225" y="3387800"/>
            <a:ext cx="2157862" cy="1213800"/>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txBox="1"/>
          <p:nvPr>
            <p:ph idx="4294967295" type="title"/>
          </p:nvPr>
        </p:nvSpPr>
        <p:spPr>
          <a:xfrm>
            <a:off x="459225" y="385775"/>
            <a:ext cx="8188200" cy="6831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Dyslexics problems</a:t>
            </a:r>
            <a:endParaRPr sz="4200">
              <a:latin typeface="Trebuchet MS"/>
              <a:ea typeface="Trebuchet MS"/>
              <a:cs typeface="Trebuchet MS"/>
              <a:sym typeface="Trebuchet MS"/>
            </a:endParaRPr>
          </a:p>
        </p:txBody>
      </p:sp>
      <p:sp>
        <p:nvSpPr>
          <p:cNvPr id="146" name="Google Shape;146;p19"/>
          <p:cNvSpPr txBox="1"/>
          <p:nvPr/>
        </p:nvSpPr>
        <p:spPr>
          <a:xfrm>
            <a:off x="625751" y="3498960"/>
            <a:ext cx="2229600" cy="79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1300">
                <a:solidFill>
                  <a:srgbClr val="FEFEFE"/>
                </a:solidFill>
                <a:latin typeface="Trebuchet MS"/>
                <a:ea typeface="Trebuchet MS"/>
                <a:cs typeface="Trebuchet MS"/>
                <a:sym typeface="Trebuchet MS"/>
              </a:rPr>
              <a:t>Difficulties in reading and comprehending text</a:t>
            </a:r>
            <a:endParaRPr sz="1800">
              <a:solidFill>
                <a:srgbClr val="FEFEFE"/>
              </a:solidFill>
              <a:latin typeface="Trebuchet MS"/>
              <a:ea typeface="Trebuchet MS"/>
              <a:cs typeface="Trebuchet MS"/>
              <a:sym typeface="Trebuchet MS"/>
            </a:endParaRPr>
          </a:p>
          <a:p>
            <a:pPr indent="0" lvl="0" marL="0" rtl="0" algn="ctr">
              <a:lnSpc>
                <a:spcPct val="115000"/>
              </a:lnSpc>
              <a:spcBef>
                <a:spcPts val="0"/>
              </a:spcBef>
              <a:spcAft>
                <a:spcPts val="0"/>
              </a:spcAft>
              <a:buClr>
                <a:schemeClr val="dk1"/>
              </a:buClr>
              <a:buSzPts val="1100"/>
              <a:buFont typeface="Arial"/>
              <a:buNone/>
            </a:pPr>
            <a:r>
              <a:t/>
            </a:r>
            <a:endParaRPr sz="1000">
              <a:solidFill>
                <a:srgbClr val="FEFEFE"/>
              </a:solidFill>
              <a:latin typeface="Trebuchet MS"/>
              <a:ea typeface="Trebuchet MS"/>
              <a:cs typeface="Trebuchet MS"/>
              <a:sym typeface="Trebuchet MS"/>
            </a:endParaRPr>
          </a:p>
        </p:txBody>
      </p:sp>
      <p:sp>
        <p:nvSpPr>
          <p:cNvPr id="147" name="Google Shape;147;p19"/>
          <p:cNvSpPr txBox="1"/>
          <p:nvPr/>
        </p:nvSpPr>
        <p:spPr>
          <a:xfrm>
            <a:off x="3154799" y="3498938"/>
            <a:ext cx="2704200" cy="845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100"/>
              <a:buFont typeface="Arial"/>
              <a:buNone/>
            </a:pPr>
            <a:r>
              <a:rPr b="1" lang="it" sz="1300">
                <a:solidFill>
                  <a:schemeClr val="accent3"/>
                </a:solidFill>
                <a:latin typeface="Trebuchet MS"/>
                <a:ea typeface="Trebuchet MS"/>
                <a:cs typeface="Trebuchet MS"/>
                <a:sym typeface="Trebuchet MS"/>
              </a:rPr>
              <a:t>Lack of an easy way to</a:t>
            </a:r>
            <a:r>
              <a:rPr b="1" lang="it" sz="1300">
                <a:solidFill>
                  <a:schemeClr val="accent3"/>
                </a:solidFill>
                <a:latin typeface="Trebuchet MS"/>
                <a:ea typeface="Trebuchet MS"/>
                <a:cs typeface="Trebuchet MS"/>
                <a:sym typeface="Trebuchet MS"/>
              </a:rPr>
              <a:t> grasp the concepts</a:t>
            </a:r>
            <a:r>
              <a:rPr lang="it" sz="1300">
                <a:solidFill>
                  <a:srgbClr val="FEFEFE"/>
                </a:solidFill>
                <a:latin typeface="Trebuchet MS"/>
                <a:ea typeface="Trebuchet MS"/>
                <a:cs typeface="Trebuchet MS"/>
                <a:sym typeface="Trebuchet MS"/>
              </a:rPr>
              <a:t>, making the learning slow</a:t>
            </a:r>
            <a:endParaRPr sz="1800">
              <a:solidFill>
                <a:srgbClr val="FEFEFE"/>
              </a:solidFill>
              <a:latin typeface="Trebuchet MS"/>
              <a:ea typeface="Trebuchet MS"/>
              <a:cs typeface="Trebuchet MS"/>
              <a:sym typeface="Trebuchet MS"/>
            </a:endParaRPr>
          </a:p>
        </p:txBody>
      </p:sp>
      <p:pic>
        <p:nvPicPr>
          <p:cNvPr id="148" name="Google Shape;148;p19"/>
          <p:cNvPicPr preferRelativeResize="0"/>
          <p:nvPr/>
        </p:nvPicPr>
        <p:blipFill>
          <a:blip r:embed="rId3">
            <a:alphaModFix/>
          </a:blip>
          <a:stretch>
            <a:fillRect/>
          </a:stretch>
        </p:blipFill>
        <p:spPr>
          <a:xfrm>
            <a:off x="459225" y="1583775"/>
            <a:ext cx="2562663" cy="1736210"/>
          </a:xfrm>
          <a:prstGeom prst="rect">
            <a:avLst/>
          </a:prstGeom>
          <a:noFill/>
          <a:ln cap="flat" cmpd="sng" w="9525">
            <a:solidFill>
              <a:schemeClr val="accent3"/>
            </a:solidFill>
            <a:prstDash val="solid"/>
            <a:round/>
            <a:headEnd len="sm" w="sm" type="none"/>
            <a:tailEnd len="sm" w="sm" type="none"/>
          </a:ln>
        </p:spPr>
      </p:pic>
      <p:pic>
        <p:nvPicPr>
          <p:cNvPr id="149" name="Google Shape;149;p19"/>
          <p:cNvPicPr preferRelativeResize="0"/>
          <p:nvPr/>
        </p:nvPicPr>
        <p:blipFill>
          <a:blip r:embed="rId4">
            <a:alphaModFix/>
          </a:blip>
          <a:stretch>
            <a:fillRect/>
          </a:stretch>
        </p:blipFill>
        <p:spPr>
          <a:xfrm>
            <a:off x="3225546" y="1583775"/>
            <a:ext cx="2562683" cy="1736210"/>
          </a:xfrm>
          <a:prstGeom prst="rect">
            <a:avLst/>
          </a:prstGeom>
          <a:noFill/>
          <a:ln cap="flat" cmpd="sng" w="9525">
            <a:solidFill>
              <a:schemeClr val="accent3"/>
            </a:solidFill>
            <a:prstDash val="solid"/>
            <a:round/>
            <a:headEnd len="sm" w="sm" type="none"/>
            <a:tailEnd len="sm" w="sm" type="none"/>
          </a:ln>
        </p:spPr>
      </p:pic>
      <p:pic>
        <p:nvPicPr>
          <p:cNvPr id="150" name="Google Shape;150;p19"/>
          <p:cNvPicPr preferRelativeResize="0"/>
          <p:nvPr/>
        </p:nvPicPr>
        <p:blipFill>
          <a:blip r:embed="rId5">
            <a:alphaModFix/>
          </a:blip>
          <a:stretch>
            <a:fillRect/>
          </a:stretch>
        </p:blipFill>
        <p:spPr>
          <a:xfrm>
            <a:off x="5991867" y="1583775"/>
            <a:ext cx="2655759" cy="1736210"/>
          </a:xfrm>
          <a:prstGeom prst="rect">
            <a:avLst/>
          </a:prstGeom>
          <a:noFill/>
          <a:ln cap="flat" cmpd="sng" w="9525">
            <a:solidFill>
              <a:schemeClr val="accent3"/>
            </a:solidFill>
            <a:prstDash val="solid"/>
            <a:round/>
            <a:headEnd len="sm" w="sm" type="none"/>
            <a:tailEnd len="sm" w="sm" type="none"/>
          </a:ln>
        </p:spPr>
      </p:pic>
      <p:sp>
        <p:nvSpPr>
          <p:cNvPr id="151" name="Google Shape;151;p19"/>
          <p:cNvSpPr txBox="1"/>
          <p:nvPr/>
        </p:nvSpPr>
        <p:spPr>
          <a:xfrm>
            <a:off x="5991955" y="3498960"/>
            <a:ext cx="2655600" cy="60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1300">
                <a:solidFill>
                  <a:srgbClr val="FFFFFF"/>
                </a:solidFill>
                <a:latin typeface="Trebuchet MS"/>
                <a:ea typeface="Trebuchet MS"/>
                <a:cs typeface="Trebuchet MS"/>
                <a:sym typeface="Trebuchet MS"/>
              </a:rPr>
              <a:t>Struggle to autonomously review school subjects</a:t>
            </a:r>
            <a:endParaRPr sz="1300">
              <a:solidFill>
                <a:srgbClr val="FFFFFF"/>
              </a:solidFill>
              <a:latin typeface="Trebuchet MS"/>
              <a:ea typeface="Trebuchet MS"/>
              <a:cs typeface="Trebuchet MS"/>
              <a:sym typeface="Trebuchet M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55"/>
          <p:cNvSpPr txBox="1"/>
          <p:nvPr>
            <p:ph type="title"/>
          </p:nvPr>
        </p:nvSpPr>
        <p:spPr>
          <a:xfrm>
            <a:off x="804875" y="334576"/>
            <a:ext cx="2660700" cy="13767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l">
              <a:spcBef>
                <a:spcPts val="0"/>
              </a:spcBef>
              <a:spcAft>
                <a:spcPts val="0"/>
              </a:spcAft>
              <a:buNone/>
            </a:pPr>
            <a:r>
              <a:rPr lang="it" sz="2100"/>
              <a:t>New Questionnaire</a:t>
            </a:r>
            <a:endParaRPr sz="2100"/>
          </a:p>
        </p:txBody>
      </p:sp>
      <p:sp>
        <p:nvSpPr>
          <p:cNvPr id="588" name="Google Shape;588;p55"/>
          <p:cNvSpPr txBox="1"/>
          <p:nvPr>
            <p:ph idx="1" type="body"/>
          </p:nvPr>
        </p:nvSpPr>
        <p:spPr>
          <a:xfrm>
            <a:off x="3641725" y="334575"/>
            <a:ext cx="4817400" cy="4753800"/>
          </a:xfrm>
          <a:prstGeom prst="rect">
            <a:avLst/>
          </a:prstGeom>
          <a:ln cap="flat" cmpd="sng" w="28575">
            <a:solidFill>
              <a:schemeClr val="accent3"/>
            </a:solidFill>
            <a:prstDash val="solid"/>
            <a:round/>
            <a:headEnd len="sm" w="sm" type="none"/>
            <a:tailEnd len="sm" w="sm" type="none"/>
          </a:ln>
        </p:spPr>
        <p:txBody>
          <a:bodyPr anchorCtr="0" anchor="t" bIns="91425" lIns="91425" spcFirstLastPara="1" rIns="91425" wrap="square" tIns="72000">
            <a:normAutofit/>
          </a:bodyPr>
          <a:lstStyle/>
          <a:p>
            <a:pPr indent="0" lvl="0" marL="0" rtl="0" algn="ctr">
              <a:spcBef>
                <a:spcPts val="200"/>
              </a:spcBef>
              <a:spcAft>
                <a:spcPts val="0"/>
              </a:spcAft>
              <a:buNone/>
            </a:pPr>
            <a:r>
              <a:rPr lang="it"/>
              <a:t>  </a:t>
            </a:r>
            <a:r>
              <a:rPr b="1" lang="it"/>
              <a:t>CONTENT SUMMARY:</a:t>
            </a:r>
            <a:r>
              <a:rPr lang="it"/>
              <a:t> </a:t>
            </a:r>
            <a:endParaRPr/>
          </a:p>
          <a:p>
            <a:pPr indent="-317500" lvl="0" marL="457200" rtl="0" algn="l">
              <a:spcBef>
                <a:spcPts val="500"/>
              </a:spcBef>
              <a:spcAft>
                <a:spcPts val="0"/>
              </a:spcAft>
              <a:buClr>
                <a:schemeClr val="accent3"/>
              </a:buClr>
              <a:buSzPts val="1400"/>
              <a:buChar char="❖"/>
            </a:pPr>
            <a:r>
              <a:rPr lang="it"/>
              <a:t>Audio tools usage in the current state of art; (only for dyslexic)</a:t>
            </a:r>
            <a:endParaRPr/>
          </a:p>
          <a:p>
            <a:pPr indent="-317500" lvl="0" marL="457200" rtl="0" algn="l">
              <a:spcBef>
                <a:spcPts val="0"/>
              </a:spcBef>
              <a:spcAft>
                <a:spcPts val="0"/>
              </a:spcAft>
              <a:buClr>
                <a:schemeClr val="accent3"/>
              </a:buClr>
              <a:buSzPts val="1400"/>
              <a:buChar char="❖"/>
            </a:pPr>
            <a:r>
              <a:rPr lang="it"/>
              <a:t>Frequency of uploading and listening of the recorded content;</a:t>
            </a:r>
            <a:endParaRPr/>
          </a:p>
          <a:p>
            <a:pPr indent="-317500" lvl="0" marL="457200" rtl="0" algn="l">
              <a:spcBef>
                <a:spcPts val="0"/>
              </a:spcBef>
              <a:spcAft>
                <a:spcPts val="0"/>
              </a:spcAft>
              <a:buClr>
                <a:schemeClr val="accent3"/>
              </a:buClr>
              <a:buSzPts val="1400"/>
              <a:buChar char="❖"/>
            </a:pPr>
            <a:r>
              <a:rPr lang="it"/>
              <a:t>Usage of other competitors </a:t>
            </a:r>
            <a:endParaRPr/>
          </a:p>
          <a:p>
            <a:pPr indent="-317500" lvl="0" marL="457200" rtl="0" algn="l">
              <a:spcBef>
                <a:spcPts val="0"/>
              </a:spcBef>
              <a:spcAft>
                <a:spcPts val="0"/>
              </a:spcAft>
              <a:buClr>
                <a:schemeClr val="accent3"/>
              </a:buClr>
              <a:buSzPts val="1400"/>
              <a:buChar char="❖"/>
            </a:pPr>
            <a:r>
              <a:rPr lang="it"/>
              <a:t>Comments on audio tests</a:t>
            </a:r>
            <a:endParaRPr/>
          </a:p>
          <a:p>
            <a:pPr indent="-317500" lvl="0" marL="457200" rtl="0" algn="l">
              <a:spcBef>
                <a:spcPts val="0"/>
              </a:spcBef>
              <a:spcAft>
                <a:spcPts val="0"/>
              </a:spcAft>
              <a:buClr>
                <a:schemeClr val="accent3"/>
              </a:buClr>
              <a:buSzPts val="1400"/>
              <a:buChar char="❖"/>
            </a:pPr>
            <a:r>
              <a:rPr lang="it" sz="1500"/>
              <a:t>Economic questions (App price, donations..)</a:t>
            </a:r>
            <a:endParaRPr sz="1500"/>
          </a:p>
        </p:txBody>
      </p:sp>
      <p:sp>
        <p:nvSpPr>
          <p:cNvPr id="589" name="Google Shape;589;p55"/>
          <p:cNvSpPr txBox="1"/>
          <p:nvPr>
            <p:ph idx="2" type="body"/>
          </p:nvPr>
        </p:nvSpPr>
        <p:spPr>
          <a:xfrm>
            <a:off x="804863" y="1753384"/>
            <a:ext cx="2660700" cy="27003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317500" lvl="0" marL="457200" rtl="0" algn="l">
              <a:spcBef>
                <a:spcPts val="300"/>
              </a:spcBef>
              <a:spcAft>
                <a:spcPts val="0"/>
              </a:spcAft>
              <a:buClr>
                <a:schemeClr val="accent3"/>
              </a:buClr>
              <a:buSzPts val="1400"/>
              <a:buChar char="❖"/>
            </a:pPr>
            <a:r>
              <a:rPr b="1" lang="it" sz="1400"/>
              <a:t>Addressed to</a:t>
            </a:r>
            <a:r>
              <a:rPr lang="it" sz="1400"/>
              <a:t>:     Scholars and ex-students, dyslexic and not.</a:t>
            </a:r>
            <a:endParaRPr sz="1400"/>
          </a:p>
          <a:p>
            <a:pPr indent="0" lvl="0" marL="457200" rtl="0" algn="l">
              <a:spcBef>
                <a:spcPts val="500"/>
              </a:spcBef>
              <a:spcAft>
                <a:spcPts val="0"/>
              </a:spcAft>
              <a:buNone/>
            </a:pPr>
            <a:r>
              <a:t/>
            </a:r>
            <a:endParaRPr sz="1400"/>
          </a:p>
          <a:p>
            <a:pPr indent="-317500" lvl="0" marL="457200" rtl="0" algn="l">
              <a:spcBef>
                <a:spcPts val="500"/>
              </a:spcBef>
              <a:spcAft>
                <a:spcPts val="0"/>
              </a:spcAft>
              <a:buClr>
                <a:schemeClr val="accent3"/>
              </a:buClr>
              <a:buSzPts val="1400"/>
              <a:buChar char="❖"/>
            </a:pPr>
            <a:r>
              <a:rPr b="1" lang="it" sz="1400"/>
              <a:t>Where</a:t>
            </a:r>
            <a:r>
              <a:rPr lang="it" sz="1400"/>
              <a:t>:                         Our contacts, facebook groups about dyslexia.</a:t>
            </a:r>
            <a:endParaRPr sz="1400"/>
          </a:p>
        </p:txBody>
      </p:sp>
      <p:sp>
        <p:nvSpPr>
          <p:cNvPr id="590" name="Google Shape;590;p55"/>
          <p:cNvSpPr txBox="1"/>
          <p:nvPr/>
        </p:nvSpPr>
        <p:spPr>
          <a:xfrm>
            <a:off x="6386825" y="3115700"/>
            <a:ext cx="1990500" cy="8313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300"/>
              </a:spcBef>
              <a:spcAft>
                <a:spcPts val="500"/>
              </a:spcAft>
              <a:buClr>
                <a:schemeClr val="dk1"/>
              </a:buClr>
              <a:buSzPts val="1100"/>
              <a:buFont typeface="Arial"/>
              <a:buNone/>
            </a:pPr>
            <a:r>
              <a:rPr lang="it">
                <a:solidFill>
                  <a:schemeClr val="lt1"/>
                </a:solidFill>
                <a:latin typeface="Century Gothic"/>
                <a:ea typeface="Century Gothic"/>
                <a:cs typeface="Century Gothic"/>
                <a:sym typeface="Century Gothic"/>
              </a:rPr>
              <a:t>Questionnaire Link: </a:t>
            </a:r>
            <a:r>
              <a:rPr lang="it" u="sng">
                <a:solidFill>
                  <a:schemeClr val="accent3"/>
                </a:solidFill>
                <a:latin typeface="Century Gothic"/>
                <a:ea typeface="Century Gothic"/>
                <a:cs typeface="Century Gothic"/>
                <a:sym typeface="Century Gothic"/>
                <a:hlinkClick r:id="rId3">
                  <a:extLst>
                    <a:ext uri="{A12FA001-AC4F-418D-AE19-62706E023703}">
                      <ahyp:hlinkClr val="tx"/>
                    </a:ext>
                  </a:extLst>
                </a:hlinkClick>
              </a:rPr>
              <a:t>https://forms.gle/QuVuZAP4pvYhy48HA</a:t>
            </a:r>
            <a:endParaRPr>
              <a:solidFill>
                <a:schemeClr val="accent3"/>
              </a:solidFill>
              <a:latin typeface="Century Gothic"/>
              <a:ea typeface="Century Gothic"/>
              <a:cs typeface="Century Gothic"/>
              <a:sym typeface="Century Gothic"/>
            </a:endParaRPr>
          </a:p>
        </p:txBody>
      </p:sp>
      <p:pic>
        <p:nvPicPr>
          <p:cNvPr id="591" name="Google Shape;591;p55"/>
          <p:cNvPicPr preferRelativeResize="0"/>
          <p:nvPr/>
        </p:nvPicPr>
        <p:blipFill>
          <a:blip r:embed="rId4">
            <a:alphaModFix/>
          </a:blip>
          <a:stretch>
            <a:fillRect/>
          </a:stretch>
        </p:blipFill>
        <p:spPr>
          <a:xfrm>
            <a:off x="3709100" y="2374438"/>
            <a:ext cx="2605600" cy="2602276"/>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56"/>
          <p:cNvSpPr txBox="1"/>
          <p:nvPr/>
        </p:nvSpPr>
        <p:spPr>
          <a:xfrm>
            <a:off x="4538167" y="878610"/>
            <a:ext cx="4037700" cy="41391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Century Gothic"/>
              <a:buChar char="❏"/>
            </a:pPr>
            <a:r>
              <a:rPr lang="it">
                <a:solidFill>
                  <a:srgbClr val="FEFEFE"/>
                </a:solidFill>
                <a:latin typeface="Century Gothic"/>
                <a:ea typeface="Century Gothic"/>
                <a:cs typeface="Century Gothic"/>
                <a:sym typeface="Century Gothic"/>
              </a:rPr>
              <a:t>Amount that customers would pay to purchase the App</a:t>
            </a:r>
            <a:endParaRPr>
              <a:solidFill>
                <a:srgbClr val="FEFEFE"/>
              </a:solidFill>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457200" rtl="0" algn="l">
              <a:spcBef>
                <a:spcPts val="0"/>
              </a:spcBef>
              <a:spcAft>
                <a:spcPts val="0"/>
              </a:spcAft>
              <a:buNone/>
            </a:pPr>
            <a:r>
              <a:t/>
            </a:r>
            <a:endParaRPr>
              <a:solidFill>
                <a:srgbClr val="FEFEFE"/>
              </a:solidFill>
              <a:latin typeface="Century Gothic"/>
              <a:ea typeface="Century Gothic"/>
              <a:cs typeface="Century Gothic"/>
              <a:sym typeface="Century Gothic"/>
            </a:endParaRPr>
          </a:p>
          <a:p>
            <a:pPr indent="-317500" lvl="0" marL="457200" rtl="0" algn="l">
              <a:spcBef>
                <a:spcPts val="0"/>
              </a:spcBef>
              <a:spcAft>
                <a:spcPts val="0"/>
              </a:spcAft>
              <a:buClr>
                <a:schemeClr val="accent3"/>
              </a:buClr>
              <a:buSzPts val="1400"/>
              <a:buFont typeface="Century Gothic"/>
              <a:buChar char="❏"/>
            </a:pPr>
            <a:r>
              <a:rPr lang="it">
                <a:solidFill>
                  <a:srgbClr val="FEFEFE"/>
                </a:solidFill>
                <a:latin typeface="Century Gothic"/>
                <a:ea typeface="Century Gothic"/>
                <a:cs typeface="Century Gothic"/>
                <a:sym typeface="Century Gothic"/>
              </a:rPr>
              <a:t>Preference w.r.t. free App with digital banners</a:t>
            </a:r>
            <a:endParaRPr>
              <a:solidFill>
                <a:srgbClr val="FEFEFE"/>
              </a:solidFill>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597" name="Google Shape;597;p56"/>
          <p:cNvSpPr txBox="1"/>
          <p:nvPr/>
        </p:nvSpPr>
        <p:spPr>
          <a:xfrm>
            <a:off x="500475" y="878610"/>
            <a:ext cx="4037700" cy="41391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Century Gothic"/>
              <a:buChar char="❏"/>
            </a:pPr>
            <a:r>
              <a:rPr lang="it">
                <a:solidFill>
                  <a:srgbClr val="FEFEFE"/>
                </a:solidFill>
                <a:latin typeface="Century Gothic"/>
                <a:ea typeface="Century Gothic"/>
                <a:cs typeface="Century Gothic"/>
                <a:sym typeface="Century Gothic"/>
              </a:rPr>
              <a:t>Usefulness of gift cards to incentivize uploadings</a:t>
            </a:r>
            <a:endParaRPr>
              <a:solidFill>
                <a:srgbClr val="FEFEFE"/>
              </a:solidFill>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457200" rtl="0" algn="l">
              <a:spcBef>
                <a:spcPts val="0"/>
              </a:spcBef>
              <a:spcAft>
                <a:spcPts val="0"/>
              </a:spcAft>
              <a:buNone/>
            </a:pPr>
            <a:r>
              <a:t/>
            </a:r>
            <a:endParaRPr>
              <a:solidFill>
                <a:srgbClr val="FEFEFE"/>
              </a:solidFill>
              <a:latin typeface="Century Gothic"/>
              <a:ea typeface="Century Gothic"/>
              <a:cs typeface="Century Gothic"/>
              <a:sym typeface="Century Gothic"/>
            </a:endParaRPr>
          </a:p>
          <a:p>
            <a:pPr indent="-317500" lvl="0" marL="457200" rtl="0" algn="l">
              <a:spcBef>
                <a:spcPts val="0"/>
              </a:spcBef>
              <a:spcAft>
                <a:spcPts val="0"/>
              </a:spcAft>
              <a:buClr>
                <a:schemeClr val="accent3"/>
              </a:buClr>
              <a:buSzPts val="1400"/>
              <a:buFont typeface="Century Gothic"/>
              <a:buChar char="❏"/>
            </a:pPr>
            <a:r>
              <a:rPr lang="it">
                <a:solidFill>
                  <a:srgbClr val="FEFEFE"/>
                </a:solidFill>
                <a:latin typeface="Century Gothic"/>
                <a:ea typeface="Century Gothic"/>
                <a:cs typeface="Century Gothic"/>
                <a:sym typeface="Century Gothic"/>
              </a:rPr>
              <a:t>Availability to donate</a:t>
            </a:r>
            <a:endParaRPr>
              <a:solidFill>
                <a:srgbClr val="FEFEFE"/>
              </a:solidFill>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598" name="Google Shape;598;p56"/>
          <p:cNvSpPr txBox="1"/>
          <p:nvPr>
            <p:ph idx="4294967295" type="body"/>
          </p:nvPr>
        </p:nvSpPr>
        <p:spPr>
          <a:xfrm>
            <a:off x="500479" y="378750"/>
            <a:ext cx="8075400" cy="4998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rmAutofit/>
          </a:bodyPr>
          <a:lstStyle/>
          <a:p>
            <a:pPr indent="0" lvl="0" marL="0" rtl="0" algn="ctr">
              <a:spcBef>
                <a:spcPts val="300"/>
              </a:spcBef>
              <a:spcAft>
                <a:spcPts val="500"/>
              </a:spcAft>
              <a:buNone/>
            </a:pPr>
            <a:r>
              <a:rPr lang="it" u="sng">
                <a:solidFill>
                  <a:schemeClr val="accent3"/>
                </a:solidFill>
              </a:rPr>
              <a:t>ECONOMIC ASSUMPTIONS</a:t>
            </a:r>
            <a:r>
              <a:rPr lang="it">
                <a:solidFill>
                  <a:schemeClr val="accent3"/>
                </a:solidFill>
              </a:rPr>
              <a:t>  (Students)</a:t>
            </a:r>
            <a:endParaRPr>
              <a:solidFill>
                <a:schemeClr val="accent3"/>
              </a:solidFill>
            </a:endParaRPr>
          </a:p>
        </p:txBody>
      </p:sp>
      <p:pic>
        <p:nvPicPr>
          <p:cNvPr descr="Grafico delle risposte di Moduli. Titolo della domanda: 9) In riferimento alla domanda 7, quanto la possibilità di ricevere ricompense (es:Buoni Regalo) cambierebbe la tua risposta?. Numero di risposte: 34 risposte." id="599" name="Google Shape;599;p56"/>
          <p:cNvPicPr preferRelativeResize="0"/>
          <p:nvPr/>
        </p:nvPicPr>
        <p:blipFill rotWithShape="1">
          <a:blip r:embed="rId3">
            <a:alphaModFix/>
          </a:blip>
          <a:srcRect b="9194" l="19184" r="53342" t="33085"/>
          <a:stretch/>
        </p:blipFill>
        <p:spPr>
          <a:xfrm>
            <a:off x="1281964" y="1397253"/>
            <a:ext cx="1178580" cy="1226812"/>
          </a:xfrm>
          <a:prstGeom prst="rect">
            <a:avLst/>
          </a:prstGeom>
          <a:noFill/>
          <a:ln cap="flat" cmpd="sng" w="9525">
            <a:solidFill>
              <a:schemeClr val="accent3"/>
            </a:solidFill>
            <a:prstDash val="solid"/>
            <a:round/>
            <a:headEnd len="sm" w="sm" type="none"/>
            <a:tailEnd len="sm" w="sm" type="none"/>
          </a:ln>
        </p:spPr>
      </p:pic>
      <p:pic>
        <p:nvPicPr>
          <p:cNvPr id="600" name="Google Shape;600;p56"/>
          <p:cNvPicPr preferRelativeResize="0"/>
          <p:nvPr/>
        </p:nvPicPr>
        <p:blipFill rotWithShape="1">
          <a:blip r:embed="rId4">
            <a:alphaModFix/>
          </a:blip>
          <a:srcRect b="0" l="0" r="0" t="0"/>
          <a:stretch/>
        </p:blipFill>
        <p:spPr>
          <a:xfrm>
            <a:off x="2600046" y="1696266"/>
            <a:ext cx="1235502" cy="628805"/>
          </a:xfrm>
          <a:prstGeom prst="rect">
            <a:avLst/>
          </a:prstGeom>
          <a:noFill/>
          <a:ln cap="flat" cmpd="sng" w="9525">
            <a:solidFill>
              <a:schemeClr val="accent3"/>
            </a:solidFill>
            <a:prstDash val="solid"/>
            <a:round/>
            <a:headEnd len="sm" w="sm" type="none"/>
            <a:tailEnd len="sm" w="sm" type="none"/>
          </a:ln>
        </p:spPr>
      </p:pic>
      <p:pic>
        <p:nvPicPr>
          <p:cNvPr id="601" name="Google Shape;601;p56"/>
          <p:cNvPicPr preferRelativeResize="0"/>
          <p:nvPr/>
        </p:nvPicPr>
        <p:blipFill>
          <a:blip r:embed="rId5">
            <a:alphaModFix/>
          </a:blip>
          <a:stretch>
            <a:fillRect/>
          </a:stretch>
        </p:blipFill>
        <p:spPr>
          <a:xfrm>
            <a:off x="1253510" y="3193415"/>
            <a:ext cx="1235502" cy="1356542"/>
          </a:xfrm>
          <a:prstGeom prst="rect">
            <a:avLst/>
          </a:prstGeom>
          <a:noFill/>
          <a:ln cap="flat" cmpd="sng" w="9525">
            <a:solidFill>
              <a:schemeClr val="accent3"/>
            </a:solidFill>
            <a:prstDash val="solid"/>
            <a:round/>
            <a:headEnd len="sm" w="sm" type="none"/>
            <a:tailEnd len="sm" w="sm" type="none"/>
          </a:ln>
        </p:spPr>
      </p:pic>
      <p:pic>
        <p:nvPicPr>
          <p:cNvPr id="602" name="Google Shape;602;p56"/>
          <p:cNvPicPr preferRelativeResize="0"/>
          <p:nvPr/>
        </p:nvPicPr>
        <p:blipFill rotWithShape="1">
          <a:blip r:embed="rId6">
            <a:alphaModFix/>
          </a:blip>
          <a:srcRect b="0" l="6881" r="0" t="0"/>
          <a:stretch/>
        </p:blipFill>
        <p:spPr>
          <a:xfrm>
            <a:off x="5444570" y="3325202"/>
            <a:ext cx="1178585" cy="1287449"/>
          </a:xfrm>
          <a:prstGeom prst="rect">
            <a:avLst/>
          </a:prstGeom>
          <a:noFill/>
          <a:ln cap="flat" cmpd="sng" w="9525">
            <a:solidFill>
              <a:schemeClr val="accent3"/>
            </a:solidFill>
            <a:prstDash val="solid"/>
            <a:round/>
            <a:headEnd len="sm" w="sm" type="none"/>
            <a:tailEnd len="sm" w="sm" type="none"/>
          </a:ln>
        </p:spPr>
      </p:pic>
      <p:pic>
        <p:nvPicPr>
          <p:cNvPr id="603" name="Google Shape;603;p56"/>
          <p:cNvPicPr preferRelativeResize="0"/>
          <p:nvPr/>
        </p:nvPicPr>
        <p:blipFill rotWithShape="1">
          <a:blip r:embed="rId7">
            <a:alphaModFix/>
          </a:blip>
          <a:srcRect b="0" l="3222" r="0" t="0"/>
          <a:stretch/>
        </p:blipFill>
        <p:spPr>
          <a:xfrm>
            <a:off x="5444570" y="1397252"/>
            <a:ext cx="1178586" cy="1226812"/>
          </a:xfrm>
          <a:prstGeom prst="rect">
            <a:avLst/>
          </a:prstGeom>
          <a:noFill/>
          <a:ln cap="flat" cmpd="sng" w="9525">
            <a:solidFill>
              <a:schemeClr val="accent3"/>
            </a:solidFill>
            <a:prstDash val="solid"/>
            <a:round/>
            <a:headEnd len="sm" w="sm" type="none"/>
            <a:tailEnd len="sm" w="sm" type="none"/>
          </a:ln>
        </p:spPr>
      </p:pic>
      <p:pic>
        <p:nvPicPr>
          <p:cNvPr id="604" name="Google Shape;604;p56"/>
          <p:cNvPicPr preferRelativeResize="0"/>
          <p:nvPr/>
        </p:nvPicPr>
        <p:blipFill>
          <a:blip r:embed="rId8">
            <a:alphaModFix/>
          </a:blip>
          <a:stretch>
            <a:fillRect/>
          </a:stretch>
        </p:blipFill>
        <p:spPr>
          <a:xfrm>
            <a:off x="6776126" y="1620936"/>
            <a:ext cx="691454" cy="779448"/>
          </a:xfrm>
          <a:prstGeom prst="rect">
            <a:avLst/>
          </a:prstGeom>
          <a:noFill/>
          <a:ln cap="flat" cmpd="sng" w="9525">
            <a:solidFill>
              <a:schemeClr val="accent3"/>
            </a:solidFill>
            <a:prstDash val="solid"/>
            <a:round/>
            <a:headEnd len="sm" w="sm" type="none"/>
            <a:tailEnd len="sm" w="sm" type="none"/>
          </a:ln>
        </p:spPr>
      </p:pic>
      <p:pic>
        <p:nvPicPr>
          <p:cNvPr id="605" name="Google Shape;605;p56"/>
          <p:cNvPicPr preferRelativeResize="0"/>
          <p:nvPr/>
        </p:nvPicPr>
        <p:blipFill>
          <a:blip r:embed="rId9">
            <a:alphaModFix/>
          </a:blip>
          <a:stretch>
            <a:fillRect/>
          </a:stretch>
        </p:blipFill>
        <p:spPr>
          <a:xfrm>
            <a:off x="2600041" y="3527101"/>
            <a:ext cx="1041596" cy="689171"/>
          </a:xfrm>
          <a:prstGeom prst="rect">
            <a:avLst/>
          </a:prstGeom>
          <a:noFill/>
          <a:ln cap="flat" cmpd="sng" w="9525">
            <a:solidFill>
              <a:schemeClr val="accent3"/>
            </a:solidFill>
            <a:prstDash val="solid"/>
            <a:round/>
            <a:headEnd len="sm" w="sm" type="none"/>
            <a:tailEnd len="sm" w="sm" type="none"/>
          </a:ln>
        </p:spPr>
      </p:pic>
      <p:pic>
        <p:nvPicPr>
          <p:cNvPr id="606" name="Google Shape;606;p56"/>
          <p:cNvPicPr preferRelativeResize="0"/>
          <p:nvPr/>
        </p:nvPicPr>
        <p:blipFill>
          <a:blip r:embed="rId9">
            <a:alphaModFix/>
          </a:blip>
          <a:stretch>
            <a:fillRect/>
          </a:stretch>
        </p:blipFill>
        <p:spPr>
          <a:xfrm>
            <a:off x="6776115" y="3655601"/>
            <a:ext cx="1041596" cy="689171"/>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57"/>
          <p:cNvSpPr txBox="1"/>
          <p:nvPr>
            <p:ph idx="4294967295" type="title"/>
          </p:nvPr>
        </p:nvSpPr>
        <p:spPr>
          <a:xfrm>
            <a:off x="1900800" y="40575"/>
            <a:ext cx="5581200" cy="727800"/>
          </a:xfrm>
          <a:prstGeom prst="rect">
            <a:avLst/>
          </a:prstGeom>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l">
              <a:spcBef>
                <a:spcPts val="0"/>
              </a:spcBef>
              <a:spcAft>
                <a:spcPts val="0"/>
              </a:spcAft>
              <a:buNone/>
            </a:pPr>
            <a:r>
              <a:rPr lang="it" sz="4000"/>
              <a:t>Expert Opinion (1/3)</a:t>
            </a:r>
            <a:endParaRPr sz="4000"/>
          </a:p>
        </p:txBody>
      </p:sp>
      <p:sp>
        <p:nvSpPr>
          <p:cNvPr id="612" name="Google Shape;612;p57"/>
          <p:cNvSpPr txBox="1"/>
          <p:nvPr>
            <p:ph idx="4294967295" type="body"/>
          </p:nvPr>
        </p:nvSpPr>
        <p:spPr>
          <a:xfrm>
            <a:off x="2058850" y="2404859"/>
            <a:ext cx="3960900" cy="432300"/>
          </a:xfrm>
          <a:prstGeom prst="rect">
            <a:avLst/>
          </a:prstGeom>
          <a:ln>
            <a:noFill/>
          </a:ln>
        </p:spPr>
        <p:txBody>
          <a:bodyPr anchorCtr="0" anchor="ctr" bIns="34275" lIns="68575" spcFirstLastPara="1" rIns="68575" wrap="square" tIns="34275">
            <a:normAutofit/>
          </a:bodyPr>
          <a:lstStyle/>
          <a:p>
            <a:pPr indent="0" lvl="0" marL="0" rtl="0" algn="l">
              <a:spcBef>
                <a:spcPts val="300"/>
              </a:spcBef>
              <a:spcAft>
                <a:spcPts val="500"/>
              </a:spcAft>
              <a:buNone/>
            </a:pPr>
            <a:r>
              <a:rPr b="1" lang="it"/>
              <a:t>Stella Totino</a:t>
            </a:r>
            <a:endParaRPr b="1"/>
          </a:p>
        </p:txBody>
      </p:sp>
      <p:sp>
        <p:nvSpPr>
          <p:cNvPr id="613" name="Google Shape;613;p57"/>
          <p:cNvSpPr txBox="1"/>
          <p:nvPr>
            <p:ph idx="4294967295" type="body"/>
          </p:nvPr>
        </p:nvSpPr>
        <p:spPr>
          <a:xfrm>
            <a:off x="611050" y="2847146"/>
            <a:ext cx="3960900" cy="2178900"/>
          </a:xfrm>
          <a:prstGeom prst="rect">
            <a:avLst/>
          </a:prstGeom>
          <a:noFill/>
          <a:ln cap="flat" cmpd="sng" w="2857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304800" lvl="0" marL="457200" rtl="0" algn="l">
              <a:lnSpc>
                <a:spcPct val="100000"/>
              </a:lnSpc>
              <a:spcBef>
                <a:spcPts val="0"/>
              </a:spcBef>
              <a:spcAft>
                <a:spcPts val="0"/>
              </a:spcAft>
              <a:buClr>
                <a:schemeClr val="accent3"/>
              </a:buClr>
              <a:buSzPts val="1200"/>
              <a:buChar char="-"/>
            </a:pPr>
            <a:r>
              <a:rPr lang="it" sz="1200" u="sng"/>
              <a:t>Psychologist;</a:t>
            </a:r>
            <a:endParaRPr sz="1200" u="sng"/>
          </a:p>
          <a:p>
            <a:pPr indent="-304800" lvl="0" marL="457200" rtl="0" algn="l">
              <a:lnSpc>
                <a:spcPct val="100000"/>
              </a:lnSpc>
              <a:spcBef>
                <a:spcPts val="0"/>
              </a:spcBef>
              <a:spcAft>
                <a:spcPts val="0"/>
              </a:spcAft>
              <a:buClr>
                <a:schemeClr val="accent3"/>
              </a:buClr>
              <a:buSzPts val="1200"/>
              <a:buChar char="-"/>
            </a:pPr>
            <a:r>
              <a:rPr lang="it" sz="1200" u="sng"/>
              <a:t>Psychotherapist</a:t>
            </a:r>
            <a:r>
              <a:rPr lang="it" sz="1200"/>
              <a:t>;</a:t>
            </a:r>
            <a:endParaRPr sz="1200"/>
          </a:p>
          <a:p>
            <a:pPr indent="-317500" lvl="0" marL="457200" rtl="0" algn="l">
              <a:lnSpc>
                <a:spcPct val="100000"/>
              </a:lnSpc>
              <a:spcBef>
                <a:spcPts val="0"/>
              </a:spcBef>
              <a:spcAft>
                <a:spcPts val="0"/>
              </a:spcAft>
              <a:buClr>
                <a:schemeClr val="accent3"/>
              </a:buClr>
              <a:buSzPts val="1400"/>
              <a:buChar char="-"/>
            </a:pPr>
            <a:r>
              <a:rPr lang="it" sz="1200"/>
              <a:t>Neurodevelopmental disorders, in particular DSA, ADHD, language disorders and study method.</a:t>
            </a:r>
            <a:endParaRPr sz="1200"/>
          </a:p>
          <a:p>
            <a:pPr indent="-304800" lvl="0" marL="457200" rtl="0" algn="l">
              <a:lnSpc>
                <a:spcPct val="100000"/>
              </a:lnSpc>
              <a:spcBef>
                <a:spcPts val="0"/>
              </a:spcBef>
              <a:spcAft>
                <a:spcPts val="0"/>
              </a:spcAft>
              <a:buClr>
                <a:schemeClr val="accent3"/>
              </a:buClr>
              <a:buSzPts val="1200"/>
              <a:buChar char="-"/>
            </a:pPr>
            <a:r>
              <a:rPr lang="it" sz="1200"/>
              <a:t>Diagnosis of affective and relational disorders associated with DSA (University of Urbino Carlo Bo).</a:t>
            </a:r>
            <a:endParaRPr sz="1200"/>
          </a:p>
          <a:p>
            <a:pPr indent="0" lvl="0" marL="0" rtl="0" algn="l">
              <a:lnSpc>
                <a:spcPct val="115000"/>
              </a:lnSpc>
              <a:spcBef>
                <a:spcPts val="0"/>
              </a:spcBef>
              <a:spcAft>
                <a:spcPts val="0"/>
              </a:spcAft>
              <a:buNone/>
            </a:pPr>
            <a:r>
              <a:rPr lang="it"/>
              <a:t>				</a:t>
            </a:r>
            <a:endParaRPr/>
          </a:p>
          <a:p>
            <a:pPr indent="0" lvl="0" marL="0" rtl="0" algn="l">
              <a:spcBef>
                <a:spcPts val="300"/>
              </a:spcBef>
              <a:spcAft>
                <a:spcPts val="500"/>
              </a:spcAft>
              <a:buNone/>
            </a:pPr>
            <a:r>
              <a:t/>
            </a:r>
            <a:endParaRPr/>
          </a:p>
        </p:txBody>
      </p:sp>
      <p:sp>
        <p:nvSpPr>
          <p:cNvPr id="614" name="Google Shape;614;p57"/>
          <p:cNvSpPr txBox="1"/>
          <p:nvPr>
            <p:ph idx="4294967295" type="body"/>
          </p:nvPr>
        </p:nvSpPr>
        <p:spPr>
          <a:xfrm>
            <a:off x="5718450" y="2404997"/>
            <a:ext cx="3960900" cy="432300"/>
          </a:xfrm>
          <a:prstGeom prst="rect">
            <a:avLst/>
          </a:prstGeom>
          <a:ln>
            <a:noFill/>
          </a:ln>
        </p:spPr>
        <p:txBody>
          <a:bodyPr anchorCtr="0" anchor="ctr" bIns="34275" lIns="68575" spcFirstLastPara="1" rIns="68575" wrap="square" tIns="34275">
            <a:normAutofit/>
          </a:bodyPr>
          <a:lstStyle/>
          <a:p>
            <a:pPr indent="0" lvl="0" marL="0" rtl="0" algn="l">
              <a:spcBef>
                <a:spcPts val="300"/>
              </a:spcBef>
              <a:spcAft>
                <a:spcPts val="500"/>
              </a:spcAft>
              <a:buNone/>
            </a:pPr>
            <a:r>
              <a:rPr b="1" lang="it"/>
              <a:t>Pierluigi Zoccolotti</a:t>
            </a:r>
            <a:endParaRPr/>
          </a:p>
        </p:txBody>
      </p:sp>
      <p:pic>
        <p:nvPicPr>
          <p:cNvPr id="615" name="Google Shape;615;p57"/>
          <p:cNvPicPr preferRelativeResize="0"/>
          <p:nvPr/>
        </p:nvPicPr>
        <p:blipFill rotWithShape="1">
          <a:blip r:embed="rId3">
            <a:alphaModFix/>
          </a:blip>
          <a:srcRect b="0" l="27540" r="23032" t="0"/>
          <a:stretch/>
        </p:blipFill>
        <p:spPr>
          <a:xfrm>
            <a:off x="1900797" y="853578"/>
            <a:ext cx="1449213" cy="1649225"/>
          </a:xfrm>
          <a:prstGeom prst="rect">
            <a:avLst/>
          </a:prstGeom>
          <a:noFill/>
          <a:ln cap="flat" cmpd="sng" w="9525">
            <a:solidFill>
              <a:schemeClr val="accent3"/>
            </a:solidFill>
            <a:prstDash val="solid"/>
            <a:round/>
            <a:headEnd len="sm" w="sm" type="none"/>
            <a:tailEnd len="sm" w="sm" type="none"/>
          </a:ln>
        </p:spPr>
      </p:pic>
      <p:pic>
        <p:nvPicPr>
          <p:cNvPr id="616" name="Google Shape;616;p57"/>
          <p:cNvPicPr preferRelativeResize="0"/>
          <p:nvPr/>
        </p:nvPicPr>
        <p:blipFill>
          <a:blip r:embed="rId4">
            <a:alphaModFix/>
          </a:blip>
          <a:stretch>
            <a:fillRect/>
          </a:stretch>
        </p:blipFill>
        <p:spPr>
          <a:xfrm>
            <a:off x="5867950" y="853575"/>
            <a:ext cx="1316625" cy="1649225"/>
          </a:xfrm>
          <a:prstGeom prst="rect">
            <a:avLst/>
          </a:prstGeom>
          <a:noFill/>
          <a:ln cap="flat" cmpd="sng" w="9525">
            <a:solidFill>
              <a:schemeClr val="accent3"/>
            </a:solidFill>
            <a:prstDash val="solid"/>
            <a:round/>
            <a:headEnd len="sm" w="sm" type="none"/>
            <a:tailEnd len="sm" w="sm" type="none"/>
          </a:ln>
        </p:spPr>
      </p:pic>
      <p:sp>
        <p:nvSpPr>
          <p:cNvPr id="617" name="Google Shape;617;p57"/>
          <p:cNvSpPr txBox="1"/>
          <p:nvPr>
            <p:ph idx="4294967295" type="body"/>
          </p:nvPr>
        </p:nvSpPr>
        <p:spPr>
          <a:xfrm>
            <a:off x="4575450" y="2847150"/>
            <a:ext cx="3960900" cy="2178900"/>
          </a:xfrm>
          <a:prstGeom prst="rect">
            <a:avLst/>
          </a:prstGeom>
          <a:ln cap="flat" cmpd="sng" w="2857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311150" lvl="0" marL="457200" rtl="0" algn="l">
              <a:lnSpc>
                <a:spcPct val="100000"/>
              </a:lnSpc>
              <a:spcBef>
                <a:spcPts val="0"/>
              </a:spcBef>
              <a:spcAft>
                <a:spcPts val="0"/>
              </a:spcAft>
              <a:buClr>
                <a:schemeClr val="accent3"/>
              </a:buClr>
              <a:buSzPts val="1300"/>
              <a:buChar char="-"/>
            </a:pPr>
            <a:r>
              <a:rPr lang="it" sz="1300" u="sng"/>
              <a:t>Psychologist</a:t>
            </a:r>
            <a:r>
              <a:rPr lang="it" sz="1300"/>
              <a:t>;</a:t>
            </a:r>
            <a:endParaRPr sz="1300"/>
          </a:p>
          <a:p>
            <a:pPr indent="-311150" lvl="0" marL="457200" rtl="0" algn="l">
              <a:lnSpc>
                <a:spcPct val="100000"/>
              </a:lnSpc>
              <a:spcBef>
                <a:spcPts val="0"/>
              </a:spcBef>
              <a:spcAft>
                <a:spcPts val="0"/>
              </a:spcAft>
              <a:buClr>
                <a:schemeClr val="accent3"/>
              </a:buClr>
              <a:buSzPts val="1300"/>
              <a:buChar char="-"/>
            </a:pPr>
            <a:r>
              <a:rPr lang="it" sz="1300"/>
              <a:t>Member of the Editorial board of “</a:t>
            </a:r>
            <a:r>
              <a:rPr i="1" lang="it" sz="1300"/>
              <a:t>Annals of Dyslexia”;</a:t>
            </a:r>
            <a:endParaRPr sz="1300"/>
          </a:p>
          <a:p>
            <a:pPr indent="-311150" lvl="0" marL="457200" rtl="0" algn="l">
              <a:lnSpc>
                <a:spcPct val="100000"/>
              </a:lnSpc>
              <a:spcBef>
                <a:spcPts val="0"/>
              </a:spcBef>
              <a:spcAft>
                <a:spcPts val="0"/>
              </a:spcAft>
              <a:buClr>
                <a:schemeClr val="accent3"/>
              </a:buClr>
              <a:buSzPts val="1300"/>
              <a:buChar char="-"/>
            </a:pPr>
            <a:r>
              <a:rPr lang="it" sz="1300"/>
              <a:t>Member of the scientific group of </a:t>
            </a:r>
            <a:r>
              <a:rPr i="1" lang="it" sz="1300"/>
              <a:t>Fondazione Italiana Dislessia</a:t>
            </a:r>
            <a:r>
              <a:rPr lang="it" sz="1300"/>
              <a:t>;</a:t>
            </a:r>
            <a:endParaRPr sz="1300"/>
          </a:p>
          <a:p>
            <a:pPr indent="-311150" lvl="0" marL="457200" rtl="0" algn="l">
              <a:lnSpc>
                <a:spcPct val="100000"/>
              </a:lnSpc>
              <a:spcBef>
                <a:spcPts val="0"/>
              </a:spcBef>
              <a:spcAft>
                <a:spcPts val="0"/>
              </a:spcAft>
              <a:buClr>
                <a:schemeClr val="accent3"/>
              </a:buClr>
              <a:buSzPts val="1300"/>
              <a:buChar char="-"/>
            </a:pPr>
            <a:r>
              <a:rPr lang="it" sz="1300"/>
              <a:t>Director of PhD in “</a:t>
            </a:r>
            <a:r>
              <a:rPr i="1" lang="it" sz="1300"/>
              <a:t>Disturbi dell’apprendimento e dello sviluppo cognitivo</a:t>
            </a:r>
            <a:r>
              <a:rPr lang="it" sz="1300"/>
              <a:t>”;</a:t>
            </a:r>
            <a:endParaRPr sz="1300"/>
          </a:p>
          <a:p>
            <a:pPr indent="-311150" lvl="0" marL="457200" rtl="0" algn="l">
              <a:lnSpc>
                <a:spcPct val="100000"/>
              </a:lnSpc>
              <a:spcBef>
                <a:spcPts val="0"/>
              </a:spcBef>
              <a:spcAft>
                <a:spcPts val="0"/>
              </a:spcAft>
              <a:buClr>
                <a:schemeClr val="accent3"/>
              </a:buClr>
              <a:buSzPts val="1300"/>
              <a:buChar char="-"/>
            </a:pPr>
            <a:r>
              <a:rPr lang="it" sz="1300"/>
              <a:t>Professor in La Sapienza University.</a:t>
            </a:r>
            <a:endParaRPr sz="13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58"/>
          <p:cNvSpPr txBox="1"/>
          <p:nvPr>
            <p:ph type="title"/>
          </p:nvPr>
        </p:nvSpPr>
        <p:spPr>
          <a:xfrm>
            <a:off x="804825" y="1660375"/>
            <a:ext cx="3767100" cy="19512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3400"/>
              <a:t>Expert Opinion (2/3)</a:t>
            </a:r>
            <a:endParaRPr sz="3400"/>
          </a:p>
        </p:txBody>
      </p:sp>
      <p:sp>
        <p:nvSpPr>
          <p:cNvPr id="623" name="Google Shape;623;p58"/>
          <p:cNvSpPr txBox="1"/>
          <p:nvPr>
            <p:ph idx="1" type="body"/>
          </p:nvPr>
        </p:nvSpPr>
        <p:spPr>
          <a:xfrm>
            <a:off x="4617000" y="1203200"/>
            <a:ext cx="3660300" cy="26178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Autofit/>
          </a:bodyPr>
          <a:lstStyle/>
          <a:p>
            <a:pPr indent="0" lvl="0" marL="0" rtl="0" algn="l">
              <a:spcBef>
                <a:spcPts val="300"/>
              </a:spcBef>
              <a:spcAft>
                <a:spcPts val="0"/>
              </a:spcAft>
              <a:buNone/>
            </a:pPr>
            <a:r>
              <a:rPr lang="it" sz="1300"/>
              <a:t>“I think that making audio summaries can certainly be a </a:t>
            </a:r>
            <a:r>
              <a:rPr b="1" lang="it" sz="1300"/>
              <a:t>useful</a:t>
            </a:r>
            <a:r>
              <a:rPr lang="it" sz="1300"/>
              <a:t> aid for university students with specific learning difficulties.</a:t>
            </a:r>
            <a:endParaRPr sz="1300"/>
          </a:p>
          <a:p>
            <a:pPr indent="0" lvl="0" marL="0" rtl="0" algn="l">
              <a:spcBef>
                <a:spcPts val="500"/>
              </a:spcBef>
              <a:spcAft>
                <a:spcPts val="0"/>
              </a:spcAft>
              <a:buNone/>
            </a:pPr>
            <a:r>
              <a:rPr lang="it" sz="1300"/>
              <a:t>In my opinion, the presence of aids </a:t>
            </a:r>
            <a:r>
              <a:rPr b="1" lang="it" sz="1300"/>
              <a:t>should never completely replace exercise</a:t>
            </a:r>
            <a:r>
              <a:rPr lang="it" sz="1300"/>
              <a:t> and, where possible, targeted rehabilitation interventions, but certainly the availability of well-made audio summaries can represent </a:t>
            </a:r>
            <a:r>
              <a:rPr b="1" lang="it" sz="1300"/>
              <a:t>a positive element in the study</a:t>
            </a:r>
            <a:r>
              <a:rPr lang="it" sz="1300"/>
              <a:t>, especially for children with reading difficulties.”</a:t>
            </a:r>
            <a:endParaRPr sz="1300"/>
          </a:p>
          <a:p>
            <a:pPr indent="-311150" lvl="0" marL="457200" rtl="0" algn="l">
              <a:spcBef>
                <a:spcPts val="500"/>
              </a:spcBef>
              <a:spcAft>
                <a:spcPts val="0"/>
              </a:spcAft>
              <a:buSzPts val="1300"/>
              <a:buChar char="-"/>
            </a:pPr>
            <a:r>
              <a:rPr lang="it" sz="1300" u="sng"/>
              <a:t>Pierluigi Zoccolotti</a:t>
            </a:r>
            <a:endParaRPr sz="1300" u="sng"/>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59"/>
          <p:cNvSpPr txBox="1"/>
          <p:nvPr>
            <p:ph type="title"/>
          </p:nvPr>
        </p:nvSpPr>
        <p:spPr>
          <a:xfrm>
            <a:off x="777775" y="1582625"/>
            <a:ext cx="3794100" cy="20493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3400"/>
              <a:t>Expert Opinion (3/3)</a:t>
            </a:r>
            <a:endParaRPr sz="3400"/>
          </a:p>
        </p:txBody>
      </p:sp>
      <p:sp>
        <p:nvSpPr>
          <p:cNvPr id="629" name="Google Shape;629;p59"/>
          <p:cNvSpPr txBox="1"/>
          <p:nvPr>
            <p:ph idx="1" type="body"/>
          </p:nvPr>
        </p:nvSpPr>
        <p:spPr>
          <a:xfrm>
            <a:off x="4617000" y="454675"/>
            <a:ext cx="4090200" cy="4172700"/>
          </a:xfrm>
          <a:prstGeom prst="rect">
            <a:avLst/>
          </a:prstGeom>
          <a:ln cap="flat" cmpd="sng" w="28575">
            <a:solidFill>
              <a:schemeClr val="accent3"/>
            </a:solidFill>
            <a:prstDash val="solid"/>
            <a:round/>
            <a:headEnd len="sm" w="sm" type="none"/>
            <a:tailEnd len="sm" w="sm" type="none"/>
          </a:ln>
        </p:spPr>
        <p:txBody>
          <a:bodyPr anchorCtr="0" anchor="t" bIns="34275" lIns="68575" spcFirstLastPara="1" rIns="68575" wrap="square" tIns="34275">
            <a:noAutofit/>
          </a:bodyPr>
          <a:lstStyle/>
          <a:p>
            <a:pPr indent="0" lvl="0" marL="0" rtl="0" algn="l">
              <a:spcBef>
                <a:spcPts val="300"/>
              </a:spcBef>
              <a:spcAft>
                <a:spcPts val="0"/>
              </a:spcAft>
              <a:buNone/>
            </a:pPr>
            <a:r>
              <a:rPr lang="it" sz="1300"/>
              <a:t>-“The App </a:t>
            </a:r>
            <a:r>
              <a:rPr b="1" lang="it" sz="1300"/>
              <a:t>can be useful for every DSA student</a:t>
            </a:r>
            <a:r>
              <a:rPr lang="it" sz="1300"/>
              <a:t>, for example dysorthographia;”</a:t>
            </a:r>
            <a:endParaRPr sz="1300"/>
          </a:p>
          <a:p>
            <a:pPr indent="0" lvl="0" marL="0" rtl="0" algn="l">
              <a:spcBef>
                <a:spcPts val="500"/>
              </a:spcBef>
              <a:spcAft>
                <a:spcPts val="0"/>
              </a:spcAft>
              <a:buNone/>
            </a:pPr>
            <a:r>
              <a:rPr lang="it" sz="1300"/>
              <a:t>-“In a lot of cases, the audio channel alone is not enough for an easy comprehension; therefore the App </a:t>
            </a:r>
            <a:r>
              <a:rPr b="1" lang="it" sz="1300"/>
              <a:t>should include also a sort of visual channel</a:t>
            </a:r>
            <a:r>
              <a:rPr lang="it" sz="1300"/>
              <a:t>: concept map and written text; “</a:t>
            </a:r>
            <a:endParaRPr sz="1300"/>
          </a:p>
          <a:p>
            <a:pPr indent="0" lvl="0" marL="0" rtl="0" algn="l">
              <a:spcBef>
                <a:spcPts val="500"/>
              </a:spcBef>
              <a:spcAft>
                <a:spcPts val="0"/>
              </a:spcAft>
              <a:buNone/>
            </a:pPr>
            <a:r>
              <a:rPr lang="it" sz="1300"/>
              <a:t>-“The App </a:t>
            </a:r>
            <a:r>
              <a:rPr b="1" lang="it" sz="1300"/>
              <a:t>should offer</a:t>
            </a:r>
            <a:r>
              <a:rPr lang="it" sz="1300"/>
              <a:t> the possibility to parse the text shown with </a:t>
            </a:r>
            <a:r>
              <a:rPr b="1" lang="it" sz="1300"/>
              <a:t>a voice synthesizer</a:t>
            </a:r>
            <a:r>
              <a:rPr lang="it" sz="1300"/>
              <a:t>.”</a:t>
            </a:r>
            <a:endParaRPr sz="1300"/>
          </a:p>
          <a:p>
            <a:pPr indent="0" lvl="0" marL="0" rtl="0" algn="l">
              <a:spcBef>
                <a:spcPts val="500"/>
              </a:spcBef>
              <a:spcAft>
                <a:spcPts val="0"/>
              </a:spcAft>
              <a:buNone/>
            </a:pPr>
            <a:r>
              <a:rPr lang="it" sz="1300"/>
              <a:t>-“The App </a:t>
            </a:r>
            <a:r>
              <a:rPr b="1" lang="it" sz="1300"/>
              <a:t>should use a specific font</a:t>
            </a:r>
            <a:r>
              <a:rPr lang="it" sz="1300"/>
              <a:t> useful for DSA students (EasyReading);”</a:t>
            </a:r>
            <a:endParaRPr sz="1300"/>
          </a:p>
          <a:p>
            <a:pPr indent="0" lvl="0" marL="457200" rtl="0" algn="l">
              <a:spcBef>
                <a:spcPts val="500"/>
              </a:spcBef>
              <a:spcAft>
                <a:spcPts val="0"/>
              </a:spcAft>
              <a:buNone/>
            </a:pPr>
            <a:r>
              <a:t/>
            </a:r>
            <a:endParaRPr sz="1300"/>
          </a:p>
          <a:p>
            <a:pPr indent="0" lvl="0" marL="457200" rtl="0" algn="l">
              <a:spcBef>
                <a:spcPts val="500"/>
              </a:spcBef>
              <a:spcAft>
                <a:spcPts val="0"/>
              </a:spcAft>
              <a:buNone/>
            </a:pPr>
            <a:r>
              <a:t/>
            </a:r>
            <a:endParaRPr sz="1300"/>
          </a:p>
          <a:p>
            <a:pPr indent="0" lvl="0" marL="457200" rtl="0" algn="l">
              <a:spcBef>
                <a:spcPts val="500"/>
              </a:spcBef>
              <a:spcAft>
                <a:spcPts val="0"/>
              </a:spcAft>
              <a:buNone/>
            </a:pPr>
            <a:r>
              <a:t/>
            </a:r>
            <a:endParaRPr sz="1300"/>
          </a:p>
          <a:p>
            <a:pPr indent="0" lvl="0" marL="45720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311150" lvl="0" marL="457200" rtl="0" algn="l">
              <a:spcBef>
                <a:spcPts val="500"/>
              </a:spcBef>
              <a:spcAft>
                <a:spcPts val="0"/>
              </a:spcAft>
              <a:buClr>
                <a:schemeClr val="accent3"/>
              </a:buClr>
              <a:buSzPts val="1300"/>
              <a:buChar char="-"/>
            </a:pPr>
            <a:r>
              <a:rPr lang="it" sz="1300" u="sng"/>
              <a:t>Stella Totino</a:t>
            </a:r>
            <a:endParaRPr sz="1300" u="sng"/>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0"/>
              </a:spcAft>
              <a:buNone/>
            </a:pPr>
            <a:r>
              <a:t/>
            </a:r>
            <a:endParaRPr sz="1300"/>
          </a:p>
          <a:p>
            <a:pPr indent="0" lvl="0" marL="0" rtl="0" algn="l">
              <a:spcBef>
                <a:spcPts val="500"/>
              </a:spcBef>
              <a:spcAft>
                <a:spcPts val="500"/>
              </a:spcAft>
              <a:buNone/>
            </a:pPr>
            <a:r>
              <a:rPr lang="it" sz="1300"/>
              <a:t>-</a:t>
            </a:r>
            <a:endParaRPr sz="1300"/>
          </a:p>
        </p:txBody>
      </p:sp>
      <p:pic>
        <p:nvPicPr>
          <p:cNvPr id="630" name="Google Shape;630;p59"/>
          <p:cNvPicPr preferRelativeResize="0"/>
          <p:nvPr/>
        </p:nvPicPr>
        <p:blipFill>
          <a:blip r:embed="rId3">
            <a:alphaModFix/>
          </a:blip>
          <a:stretch>
            <a:fillRect/>
          </a:stretch>
        </p:blipFill>
        <p:spPr>
          <a:xfrm>
            <a:off x="5633350" y="2755050"/>
            <a:ext cx="442650" cy="1360150"/>
          </a:xfrm>
          <a:prstGeom prst="rect">
            <a:avLst/>
          </a:prstGeom>
          <a:noFill/>
          <a:ln cap="flat" cmpd="sng" w="9525">
            <a:solidFill>
              <a:schemeClr val="accent3"/>
            </a:solidFill>
            <a:prstDash val="solid"/>
            <a:round/>
            <a:headEnd len="sm" w="sm" type="none"/>
            <a:tailEnd len="sm" w="sm" type="none"/>
          </a:ln>
        </p:spPr>
      </p:pic>
      <p:pic>
        <p:nvPicPr>
          <p:cNvPr id="631" name="Google Shape;631;p59"/>
          <p:cNvPicPr preferRelativeResize="0"/>
          <p:nvPr/>
        </p:nvPicPr>
        <p:blipFill>
          <a:blip r:embed="rId4">
            <a:alphaModFix/>
          </a:blip>
          <a:stretch>
            <a:fillRect/>
          </a:stretch>
        </p:blipFill>
        <p:spPr>
          <a:xfrm>
            <a:off x="6495325" y="2780575"/>
            <a:ext cx="1048048" cy="1360150"/>
          </a:xfrm>
          <a:prstGeom prst="rect">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60"/>
          <p:cNvSpPr txBox="1"/>
          <p:nvPr>
            <p:ph type="title"/>
          </p:nvPr>
        </p:nvSpPr>
        <p:spPr>
          <a:xfrm>
            <a:off x="757500" y="1616525"/>
            <a:ext cx="3909000" cy="19950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it" sz="3900"/>
              <a:t>Recordings search Mockup</a:t>
            </a:r>
            <a:endParaRPr sz="3900"/>
          </a:p>
        </p:txBody>
      </p:sp>
      <p:pic>
        <p:nvPicPr>
          <p:cNvPr id="637" name="Google Shape;637;p60"/>
          <p:cNvPicPr preferRelativeResize="0"/>
          <p:nvPr/>
        </p:nvPicPr>
        <p:blipFill>
          <a:blip r:embed="rId3">
            <a:alphaModFix/>
          </a:blip>
          <a:stretch>
            <a:fillRect/>
          </a:stretch>
        </p:blipFill>
        <p:spPr>
          <a:xfrm>
            <a:off x="5063242" y="152400"/>
            <a:ext cx="2473474" cy="4838699"/>
          </a:xfrm>
          <a:prstGeom prst="rect">
            <a:avLst/>
          </a:prstGeom>
          <a:noFill/>
          <a:ln>
            <a:noFill/>
          </a:ln>
        </p:spPr>
      </p:pic>
      <p:cxnSp>
        <p:nvCxnSpPr>
          <p:cNvPr id="638" name="Google Shape;638;p60"/>
          <p:cNvCxnSpPr>
            <a:stCxn id="639" idx="0"/>
          </p:cNvCxnSpPr>
          <p:nvPr/>
        </p:nvCxnSpPr>
        <p:spPr>
          <a:xfrm flipH="1" rot="5400000">
            <a:off x="7013750" y="1817575"/>
            <a:ext cx="1149600" cy="1647600"/>
          </a:xfrm>
          <a:prstGeom prst="curvedConnector2">
            <a:avLst/>
          </a:prstGeom>
          <a:noFill/>
          <a:ln cap="flat" cmpd="sng" w="28575">
            <a:solidFill>
              <a:srgbClr val="990000"/>
            </a:solidFill>
            <a:prstDash val="solid"/>
            <a:round/>
            <a:headEnd len="med" w="med" type="none"/>
            <a:tailEnd len="med" w="med" type="triangle"/>
          </a:ln>
        </p:spPr>
      </p:cxnSp>
      <p:cxnSp>
        <p:nvCxnSpPr>
          <p:cNvPr id="640" name="Google Shape;640;p60"/>
          <p:cNvCxnSpPr/>
          <p:nvPr/>
        </p:nvCxnSpPr>
        <p:spPr>
          <a:xfrm flipH="1" rot="10800000">
            <a:off x="4188075" y="3490150"/>
            <a:ext cx="1635000" cy="435300"/>
          </a:xfrm>
          <a:prstGeom prst="curvedConnector3">
            <a:avLst>
              <a:gd fmla="val 11809" name="adj1"/>
            </a:avLst>
          </a:prstGeom>
          <a:noFill/>
          <a:ln cap="flat" cmpd="sng" w="28575">
            <a:solidFill>
              <a:srgbClr val="990000"/>
            </a:solidFill>
            <a:prstDash val="solid"/>
            <a:round/>
            <a:headEnd len="med" w="med" type="none"/>
            <a:tailEnd len="med" w="med" type="triangle"/>
          </a:ln>
        </p:spPr>
      </p:cxnSp>
      <p:sp>
        <p:nvSpPr>
          <p:cNvPr id="641" name="Google Shape;641;p60"/>
          <p:cNvSpPr txBox="1"/>
          <p:nvPr/>
        </p:nvSpPr>
        <p:spPr>
          <a:xfrm>
            <a:off x="3774950" y="3925450"/>
            <a:ext cx="9921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Students Rating</a:t>
            </a:r>
            <a:endParaRPr>
              <a:solidFill>
                <a:srgbClr val="FEFEFE"/>
              </a:solidFill>
              <a:latin typeface="Century Gothic"/>
              <a:ea typeface="Century Gothic"/>
              <a:cs typeface="Century Gothic"/>
              <a:sym typeface="Century Gothic"/>
            </a:endParaRPr>
          </a:p>
        </p:txBody>
      </p:sp>
      <p:sp>
        <p:nvSpPr>
          <p:cNvPr id="639" name="Google Shape;639;p60"/>
          <p:cNvSpPr txBox="1"/>
          <p:nvPr/>
        </p:nvSpPr>
        <p:spPr>
          <a:xfrm>
            <a:off x="7745000" y="3216175"/>
            <a:ext cx="13347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Tutor Certifications</a:t>
            </a:r>
            <a:endParaRPr>
              <a:solidFill>
                <a:srgbClr val="FEFEFE"/>
              </a:solidFill>
              <a:latin typeface="Century Gothic"/>
              <a:ea typeface="Century Gothic"/>
              <a:cs typeface="Century Gothic"/>
              <a:sym typeface="Century Gothic"/>
            </a:endParaRPr>
          </a:p>
        </p:txBody>
      </p:sp>
      <p:cxnSp>
        <p:nvCxnSpPr>
          <p:cNvPr id="642" name="Google Shape;642;p60"/>
          <p:cNvCxnSpPr>
            <a:stCxn id="643" idx="2"/>
          </p:cNvCxnSpPr>
          <p:nvPr/>
        </p:nvCxnSpPr>
        <p:spPr>
          <a:xfrm rot="5400000">
            <a:off x="7431825" y="944575"/>
            <a:ext cx="542100" cy="1334700"/>
          </a:xfrm>
          <a:prstGeom prst="curvedConnector2">
            <a:avLst/>
          </a:prstGeom>
          <a:noFill/>
          <a:ln cap="flat" cmpd="sng" w="28575">
            <a:solidFill>
              <a:srgbClr val="990000"/>
            </a:solidFill>
            <a:prstDash val="solid"/>
            <a:round/>
            <a:headEnd len="med" w="med" type="none"/>
            <a:tailEnd len="med" w="med" type="triangle"/>
          </a:ln>
        </p:spPr>
      </p:cxnSp>
      <p:sp>
        <p:nvSpPr>
          <p:cNvPr id="643" name="Google Shape;643;p60"/>
          <p:cNvSpPr txBox="1"/>
          <p:nvPr/>
        </p:nvSpPr>
        <p:spPr>
          <a:xfrm>
            <a:off x="7933575" y="725275"/>
            <a:ext cx="8733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Big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titles</a:t>
            </a:r>
            <a:endParaRPr>
              <a:solidFill>
                <a:srgbClr val="FEFEFE"/>
              </a:solidFill>
              <a:latin typeface="Century Gothic"/>
              <a:ea typeface="Century Gothic"/>
              <a:cs typeface="Century Gothic"/>
              <a:sym typeface="Century Gothic"/>
            </a:endParaRPr>
          </a:p>
        </p:txBody>
      </p:sp>
      <p:cxnSp>
        <p:nvCxnSpPr>
          <p:cNvPr id="644" name="Google Shape;644;p60"/>
          <p:cNvCxnSpPr>
            <a:stCxn id="645" idx="2"/>
          </p:cNvCxnSpPr>
          <p:nvPr/>
        </p:nvCxnSpPr>
        <p:spPr>
          <a:xfrm flipH="1" rot="-5400000">
            <a:off x="4417700" y="661025"/>
            <a:ext cx="648600" cy="1262400"/>
          </a:xfrm>
          <a:prstGeom prst="curvedConnector2">
            <a:avLst/>
          </a:prstGeom>
          <a:noFill/>
          <a:ln cap="flat" cmpd="sng" w="28575">
            <a:solidFill>
              <a:srgbClr val="990000"/>
            </a:solidFill>
            <a:prstDash val="solid"/>
            <a:round/>
            <a:headEnd len="med" w="med" type="none"/>
            <a:tailEnd len="med" w="med" type="triangle"/>
          </a:ln>
        </p:spPr>
      </p:cxnSp>
      <p:sp>
        <p:nvSpPr>
          <p:cNvPr id="645" name="Google Shape;645;p60"/>
          <p:cNvSpPr txBox="1"/>
          <p:nvPr/>
        </p:nvSpPr>
        <p:spPr>
          <a:xfrm>
            <a:off x="3555200" y="352325"/>
            <a:ext cx="11112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Current</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Search</a:t>
            </a:r>
            <a:endParaRPr>
              <a:solidFill>
                <a:srgbClr val="FEFEFE"/>
              </a:solidFill>
              <a:latin typeface="Century Gothic"/>
              <a:ea typeface="Century Gothic"/>
              <a:cs typeface="Century Gothic"/>
              <a:sym typeface="Century Gothic"/>
            </a:endParaRPr>
          </a:p>
        </p:txBody>
      </p:sp>
      <p:sp>
        <p:nvSpPr>
          <p:cNvPr id="646" name="Google Shape;646;p60"/>
          <p:cNvSpPr txBox="1"/>
          <p:nvPr/>
        </p:nvSpPr>
        <p:spPr>
          <a:xfrm>
            <a:off x="964150" y="3876175"/>
            <a:ext cx="2184000" cy="10191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Holding down any title, the user can reproduce it with a voice synthesizer</a:t>
            </a:r>
            <a:endParaRPr>
              <a:solidFill>
                <a:srgbClr val="FEFEFE"/>
              </a:solidFill>
              <a:latin typeface="Century Gothic"/>
              <a:ea typeface="Century Gothic"/>
              <a:cs typeface="Century Gothic"/>
              <a:sym typeface="Century Gothic"/>
            </a:endParaRPr>
          </a:p>
        </p:txBody>
      </p:sp>
      <p:sp>
        <p:nvSpPr>
          <p:cNvPr id="647" name="Google Shape;647;p60"/>
          <p:cNvSpPr txBox="1"/>
          <p:nvPr/>
        </p:nvSpPr>
        <p:spPr>
          <a:xfrm>
            <a:off x="1103450" y="632125"/>
            <a:ext cx="21840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“EasyReading” </a:t>
            </a:r>
            <a:endParaRPr>
              <a:solidFill>
                <a:srgbClr val="FEFEFE"/>
              </a:solidFill>
              <a:latin typeface="Century Gothic"/>
              <a:ea typeface="Century Gothic"/>
              <a:cs typeface="Century Gothic"/>
              <a:sym typeface="Century Gothic"/>
            </a:endParaRPr>
          </a:p>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text font</a:t>
            </a:r>
            <a:endParaRPr>
              <a:solidFill>
                <a:srgbClr val="FEFEFE"/>
              </a:solidFill>
              <a:latin typeface="Century Gothic"/>
              <a:ea typeface="Century Gothic"/>
              <a:cs typeface="Century Gothic"/>
              <a:sym typeface="Century Gothic"/>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61"/>
          <p:cNvSpPr txBox="1"/>
          <p:nvPr>
            <p:ph type="title"/>
          </p:nvPr>
        </p:nvSpPr>
        <p:spPr>
          <a:xfrm>
            <a:off x="811600" y="1658425"/>
            <a:ext cx="3760500" cy="1932900"/>
          </a:xfrm>
          <a:prstGeom prst="rect">
            <a:avLst/>
          </a:prstGeom>
          <a:solidFill>
            <a:schemeClr val="dk2"/>
          </a:solidFill>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3900"/>
              <a:t>Recording details</a:t>
            </a:r>
            <a:endParaRPr sz="3900"/>
          </a:p>
          <a:p>
            <a:pPr indent="0" lvl="0" marL="0" rtl="0" algn="ctr">
              <a:spcBef>
                <a:spcPts val="0"/>
              </a:spcBef>
              <a:spcAft>
                <a:spcPts val="0"/>
              </a:spcAft>
              <a:buNone/>
            </a:pPr>
            <a:r>
              <a:rPr lang="it" sz="3900"/>
              <a:t>Mockup</a:t>
            </a:r>
            <a:endParaRPr sz="3900"/>
          </a:p>
        </p:txBody>
      </p:sp>
      <p:pic>
        <p:nvPicPr>
          <p:cNvPr id="653" name="Google Shape;653;p61"/>
          <p:cNvPicPr preferRelativeResize="0"/>
          <p:nvPr/>
        </p:nvPicPr>
        <p:blipFill>
          <a:blip r:embed="rId3">
            <a:alphaModFix/>
          </a:blip>
          <a:stretch>
            <a:fillRect/>
          </a:stretch>
        </p:blipFill>
        <p:spPr>
          <a:xfrm>
            <a:off x="5199525" y="164588"/>
            <a:ext cx="2428500" cy="4814326"/>
          </a:xfrm>
          <a:prstGeom prst="rect">
            <a:avLst/>
          </a:prstGeom>
          <a:noFill/>
          <a:ln>
            <a:noFill/>
          </a:ln>
        </p:spPr>
      </p:pic>
      <p:cxnSp>
        <p:nvCxnSpPr>
          <p:cNvPr id="654" name="Google Shape;654;p61"/>
          <p:cNvCxnSpPr>
            <a:stCxn id="655" idx="2"/>
          </p:cNvCxnSpPr>
          <p:nvPr/>
        </p:nvCxnSpPr>
        <p:spPr>
          <a:xfrm flipH="1" rot="-5400000">
            <a:off x="4360200" y="836475"/>
            <a:ext cx="1026300" cy="1132200"/>
          </a:xfrm>
          <a:prstGeom prst="curvedConnector2">
            <a:avLst/>
          </a:prstGeom>
          <a:noFill/>
          <a:ln cap="flat" cmpd="sng" w="28575">
            <a:solidFill>
              <a:srgbClr val="990000"/>
            </a:solidFill>
            <a:prstDash val="solid"/>
            <a:round/>
            <a:headEnd len="med" w="med" type="none"/>
            <a:tailEnd len="med" w="med" type="triangle"/>
          </a:ln>
        </p:spPr>
      </p:cxnSp>
      <p:sp>
        <p:nvSpPr>
          <p:cNvPr id="655" name="Google Shape;655;p61"/>
          <p:cNvSpPr txBox="1"/>
          <p:nvPr/>
        </p:nvSpPr>
        <p:spPr>
          <a:xfrm>
            <a:off x="3655950" y="273825"/>
            <a:ext cx="13026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Concept Map</a:t>
            </a:r>
            <a:endParaRPr>
              <a:solidFill>
                <a:srgbClr val="FEFEFE"/>
              </a:solidFill>
              <a:latin typeface="Century Gothic"/>
              <a:ea typeface="Century Gothic"/>
              <a:cs typeface="Century Gothic"/>
              <a:sym typeface="Century Gothic"/>
            </a:endParaRPr>
          </a:p>
        </p:txBody>
      </p:sp>
      <p:cxnSp>
        <p:nvCxnSpPr>
          <p:cNvPr id="656" name="Google Shape;656;p61"/>
          <p:cNvCxnSpPr>
            <a:stCxn id="657" idx="2"/>
          </p:cNvCxnSpPr>
          <p:nvPr/>
        </p:nvCxnSpPr>
        <p:spPr>
          <a:xfrm flipH="1" rot="5400000">
            <a:off x="7757150" y="4173075"/>
            <a:ext cx="303300" cy="1089900"/>
          </a:xfrm>
          <a:prstGeom prst="curvedConnector4">
            <a:avLst>
              <a:gd fmla="val -78511" name="adj1"/>
              <a:gd fmla="val 78523" name="adj2"/>
            </a:avLst>
          </a:prstGeom>
          <a:noFill/>
          <a:ln cap="flat" cmpd="sng" w="28575">
            <a:solidFill>
              <a:srgbClr val="990000"/>
            </a:solidFill>
            <a:prstDash val="solid"/>
            <a:round/>
            <a:headEnd len="med" w="med" type="none"/>
            <a:tailEnd len="med" w="med" type="triangle"/>
          </a:ln>
        </p:spPr>
      </p:cxnSp>
      <p:sp>
        <p:nvSpPr>
          <p:cNvPr id="657" name="Google Shape;657;p61"/>
          <p:cNvSpPr txBox="1"/>
          <p:nvPr/>
        </p:nvSpPr>
        <p:spPr>
          <a:xfrm>
            <a:off x="7832000" y="4254075"/>
            <a:ext cx="12435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Student Feedback</a:t>
            </a:r>
            <a:endParaRPr>
              <a:solidFill>
                <a:srgbClr val="FEFEFE"/>
              </a:solidFill>
              <a:latin typeface="Century Gothic"/>
              <a:ea typeface="Century Gothic"/>
              <a:cs typeface="Century Gothic"/>
              <a:sym typeface="Century Gothic"/>
            </a:endParaRPr>
          </a:p>
        </p:txBody>
      </p:sp>
      <p:cxnSp>
        <p:nvCxnSpPr>
          <p:cNvPr id="658" name="Google Shape;658;p61"/>
          <p:cNvCxnSpPr>
            <a:stCxn id="659" idx="2"/>
          </p:cNvCxnSpPr>
          <p:nvPr/>
        </p:nvCxnSpPr>
        <p:spPr>
          <a:xfrm rot="5400000">
            <a:off x="7391300" y="676875"/>
            <a:ext cx="849900" cy="1275000"/>
          </a:xfrm>
          <a:prstGeom prst="curvedConnector2">
            <a:avLst/>
          </a:prstGeom>
          <a:noFill/>
          <a:ln cap="flat" cmpd="sng" w="28575">
            <a:solidFill>
              <a:srgbClr val="990000"/>
            </a:solidFill>
            <a:prstDash val="solid"/>
            <a:round/>
            <a:headEnd len="med" w="med" type="none"/>
            <a:tailEnd len="med" w="med" type="triangle"/>
          </a:ln>
        </p:spPr>
      </p:cxnSp>
      <p:sp>
        <p:nvSpPr>
          <p:cNvPr id="659" name="Google Shape;659;p61"/>
          <p:cNvSpPr txBox="1"/>
          <p:nvPr/>
        </p:nvSpPr>
        <p:spPr>
          <a:xfrm>
            <a:off x="7802450" y="273825"/>
            <a:ext cx="1302600" cy="6156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131400"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Playback managing</a:t>
            </a:r>
            <a:endParaRPr>
              <a:solidFill>
                <a:srgbClr val="FEFEFE"/>
              </a:solidFill>
              <a:latin typeface="Century Gothic"/>
              <a:ea typeface="Century Gothic"/>
              <a:cs typeface="Century Gothic"/>
              <a:sym typeface="Century Gothic"/>
            </a:endParaRPr>
          </a:p>
        </p:txBody>
      </p:sp>
      <p:cxnSp>
        <p:nvCxnSpPr>
          <p:cNvPr id="660" name="Google Shape;660;p61"/>
          <p:cNvCxnSpPr>
            <a:stCxn id="661" idx="2"/>
          </p:cNvCxnSpPr>
          <p:nvPr/>
        </p:nvCxnSpPr>
        <p:spPr>
          <a:xfrm rot="5400000">
            <a:off x="7180100" y="2868600"/>
            <a:ext cx="1478100" cy="1069200"/>
          </a:xfrm>
          <a:prstGeom prst="curvedConnector3">
            <a:avLst>
              <a:gd fmla="val 90686" name="adj1"/>
            </a:avLst>
          </a:prstGeom>
          <a:noFill/>
          <a:ln cap="flat" cmpd="sng" w="28575">
            <a:solidFill>
              <a:srgbClr val="990000"/>
            </a:solidFill>
            <a:prstDash val="solid"/>
            <a:round/>
            <a:headEnd len="med" w="med" type="none"/>
            <a:tailEnd len="med" w="med" type="triangle"/>
          </a:ln>
        </p:spPr>
      </p:cxnSp>
      <p:sp>
        <p:nvSpPr>
          <p:cNvPr id="662" name="Google Shape;662;p61"/>
          <p:cNvSpPr txBox="1"/>
          <p:nvPr/>
        </p:nvSpPr>
        <p:spPr>
          <a:xfrm>
            <a:off x="1307250" y="3688075"/>
            <a:ext cx="3000000" cy="12621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FEFEFE"/>
                </a:solidFill>
                <a:latin typeface="Century Gothic"/>
                <a:ea typeface="Century Gothic"/>
                <a:cs typeface="Century Gothic"/>
                <a:sym typeface="Century Gothic"/>
              </a:rPr>
              <a:t>Concept maps and descriptions aren’t optional: the user can upload them manually (      ), otherwise they are obtained automatically (      ).</a:t>
            </a:r>
            <a:endParaRPr>
              <a:solidFill>
                <a:srgbClr val="FEFEFE"/>
              </a:solidFill>
              <a:latin typeface="Century Gothic"/>
              <a:ea typeface="Century Gothic"/>
              <a:cs typeface="Century Gothic"/>
              <a:sym typeface="Century Gothic"/>
            </a:endParaRPr>
          </a:p>
        </p:txBody>
      </p:sp>
      <p:pic>
        <p:nvPicPr>
          <p:cNvPr id="663" name="Google Shape;663;p61"/>
          <p:cNvPicPr preferRelativeResize="0"/>
          <p:nvPr/>
        </p:nvPicPr>
        <p:blipFill>
          <a:blip r:embed="rId4">
            <a:alphaModFix/>
          </a:blip>
          <a:stretch>
            <a:fillRect/>
          </a:stretch>
        </p:blipFill>
        <p:spPr>
          <a:xfrm>
            <a:off x="6944275" y="2053400"/>
            <a:ext cx="144626" cy="144624"/>
          </a:xfrm>
          <a:prstGeom prst="rect">
            <a:avLst/>
          </a:prstGeom>
          <a:noFill/>
          <a:ln>
            <a:noFill/>
          </a:ln>
        </p:spPr>
      </p:pic>
      <p:pic>
        <p:nvPicPr>
          <p:cNvPr id="664" name="Google Shape;664;p61"/>
          <p:cNvPicPr preferRelativeResize="0"/>
          <p:nvPr/>
        </p:nvPicPr>
        <p:blipFill>
          <a:blip r:embed="rId4">
            <a:alphaModFix/>
          </a:blip>
          <a:stretch>
            <a:fillRect/>
          </a:stretch>
        </p:blipFill>
        <p:spPr>
          <a:xfrm>
            <a:off x="3529475" y="4208887"/>
            <a:ext cx="220550" cy="220520"/>
          </a:xfrm>
          <a:prstGeom prst="rect">
            <a:avLst/>
          </a:prstGeom>
          <a:noFill/>
          <a:ln>
            <a:noFill/>
          </a:ln>
        </p:spPr>
      </p:pic>
      <p:sp>
        <p:nvSpPr>
          <p:cNvPr id="661" name="Google Shape;661;p61"/>
          <p:cNvSpPr txBox="1"/>
          <p:nvPr/>
        </p:nvSpPr>
        <p:spPr>
          <a:xfrm>
            <a:off x="7832000" y="2263950"/>
            <a:ext cx="1243500" cy="4002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EFEFE"/>
                </a:solidFill>
                <a:latin typeface="Century Gothic"/>
                <a:ea typeface="Century Gothic"/>
                <a:cs typeface="Century Gothic"/>
                <a:sym typeface="Century Gothic"/>
              </a:rPr>
              <a:t>Description</a:t>
            </a:r>
            <a:endParaRPr>
              <a:solidFill>
                <a:srgbClr val="FEFEFE"/>
              </a:solidFill>
              <a:latin typeface="Century Gothic"/>
              <a:ea typeface="Century Gothic"/>
              <a:cs typeface="Century Gothic"/>
              <a:sym typeface="Century Gothic"/>
            </a:endParaRPr>
          </a:p>
        </p:txBody>
      </p:sp>
      <p:pic>
        <p:nvPicPr>
          <p:cNvPr id="665" name="Google Shape;665;p61"/>
          <p:cNvPicPr preferRelativeResize="0"/>
          <p:nvPr/>
        </p:nvPicPr>
        <p:blipFill>
          <a:blip r:embed="rId5">
            <a:alphaModFix/>
          </a:blip>
          <a:stretch>
            <a:fillRect/>
          </a:stretch>
        </p:blipFill>
        <p:spPr>
          <a:xfrm>
            <a:off x="7018991" y="4072715"/>
            <a:ext cx="144626" cy="115689"/>
          </a:xfrm>
          <a:prstGeom prst="rect">
            <a:avLst/>
          </a:prstGeom>
          <a:noFill/>
          <a:ln>
            <a:noFill/>
          </a:ln>
        </p:spPr>
      </p:pic>
      <p:sp>
        <p:nvSpPr>
          <p:cNvPr id="666" name="Google Shape;666;p61"/>
          <p:cNvSpPr txBox="1"/>
          <p:nvPr/>
        </p:nvSpPr>
        <p:spPr>
          <a:xfrm>
            <a:off x="2752075" y="4632050"/>
            <a:ext cx="220500" cy="220500"/>
          </a:xfrm>
          <a:prstGeom prst="rect">
            <a:avLst/>
          </a:prstGeom>
          <a:solidFill>
            <a:srgbClr val="FEFEF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pic>
        <p:nvPicPr>
          <p:cNvPr id="667" name="Google Shape;667;p61"/>
          <p:cNvPicPr preferRelativeResize="0"/>
          <p:nvPr/>
        </p:nvPicPr>
        <p:blipFill>
          <a:blip r:embed="rId5">
            <a:alphaModFix/>
          </a:blip>
          <a:stretch>
            <a:fillRect/>
          </a:stretch>
        </p:blipFill>
        <p:spPr>
          <a:xfrm>
            <a:off x="2771928" y="4670000"/>
            <a:ext cx="180799" cy="14461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graphicFrame>
        <p:nvGraphicFramePr>
          <p:cNvPr id="672" name="Google Shape;672;p62"/>
          <p:cNvGraphicFramePr/>
          <p:nvPr/>
        </p:nvGraphicFramePr>
        <p:xfrm>
          <a:off x="2345373" y="979104"/>
          <a:ext cx="3000000" cy="3000000"/>
        </p:xfrm>
        <a:graphic>
          <a:graphicData uri="http://schemas.openxmlformats.org/drawingml/2006/table">
            <a:tbl>
              <a:tblPr bandRow="1" firstRow="1">
                <a:noFill/>
                <a:tableStyleId>{C8570BD9-A0D3-4454-A72B-9B112F8EC9FE}</a:tableStyleId>
              </a:tblPr>
              <a:tblGrid>
                <a:gridCol w="1922450"/>
                <a:gridCol w="1280350"/>
                <a:gridCol w="1373750"/>
              </a:tblGrid>
              <a:tr h="583800">
                <a:tc>
                  <a:txBody>
                    <a:bodyPr/>
                    <a:lstStyle/>
                    <a:p>
                      <a:pPr indent="0" lvl="0" marL="0" marR="0" rtl="0" algn="ctr">
                        <a:lnSpc>
                          <a:spcPct val="100000"/>
                        </a:lnSpc>
                        <a:spcBef>
                          <a:spcPts val="0"/>
                        </a:spcBef>
                        <a:spcAft>
                          <a:spcPts val="0"/>
                        </a:spcAft>
                        <a:buNone/>
                      </a:pPr>
                      <a:r>
                        <a:t/>
                      </a:r>
                      <a:endParaRPr sz="1500" u="none" cap="none" strike="noStrike">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rPr lang="it" sz="2300">
                          <a:solidFill>
                            <a:srgbClr val="DCAE52"/>
                          </a:solidFill>
                        </a:rPr>
                        <a:t>Free</a:t>
                      </a:r>
                      <a:endParaRPr sz="2700"/>
                    </a:p>
                  </a:txBody>
                  <a:tcPr marT="45725" marB="45725" marR="91450" marL="91450" anchor="ctr">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rPr lang="it" sz="2100">
                          <a:solidFill>
                            <a:srgbClr val="DCAE52"/>
                          </a:solidFill>
                        </a:rPr>
                        <a:t>Premium</a:t>
                      </a:r>
                      <a:endParaRPr sz="2500"/>
                    </a:p>
                  </a:txBody>
                  <a:tcPr marT="45725" marB="45725" marR="91450" marL="91450" anchor="ctr">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r>
              <a:tr h="474325">
                <a:tc>
                  <a:txBody>
                    <a:bodyPr/>
                    <a:lstStyle/>
                    <a:p>
                      <a:pPr indent="0" lvl="0" marL="0" rtl="0" algn="ctr">
                        <a:spcBef>
                          <a:spcPts val="0"/>
                        </a:spcBef>
                        <a:spcAft>
                          <a:spcPts val="0"/>
                        </a:spcAft>
                        <a:buNone/>
                      </a:pPr>
                      <a:r>
                        <a:rPr lang="it" sz="1900">
                          <a:solidFill>
                            <a:srgbClr val="DCAE52"/>
                          </a:solidFill>
                        </a:rPr>
                        <a:t> Concept maps</a:t>
                      </a:r>
                      <a:endParaRPr sz="1900">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r>
              <a:tr h="649625">
                <a:tc>
                  <a:txBody>
                    <a:bodyPr/>
                    <a:lstStyle/>
                    <a:p>
                      <a:pPr indent="0" lvl="0" marL="0" rtl="0" algn="ctr">
                        <a:spcBef>
                          <a:spcPts val="0"/>
                        </a:spcBef>
                        <a:spcAft>
                          <a:spcPts val="0"/>
                        </a:spcAft>
                        <a:buClr>
                          <a:schemeClr val="dk1"/>
                        </a:buClr>
                        <a:buFont typeface="Arial"/>
                        <a:buNone/>
                      </a:pPr>
                      <a:r>
                        <a:rPr lang="it" sz="1900">
                          <a:solidFill>
                            <a:srgbClr val="DCAE52"/>
                          </a:solidFill>
                        </a:rPr>
                        <a:t>Textual  Description</a:t>
                      </a:r>
                      <a:endParaRPr sz="1900">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r>
              <a:tr h="453700">
                <a:tc>
                  <a:txBody>
                    <a:bodyPr/>
                    <a:lstStyle/>
                    <a:p>
                      <a:pPr indent="0" lvl="0" marL="0" marR="0" rtl="0" algn="ctr">
                        <a:lnSpc>
                          <a:spcPct val="100000"/>
                        </a:lnSpc>
                        <a:spcBef>
                          <a:spcPts val="0"/>
                        </a:spcBef>
                        <a:spcAft>
                          <a:spcPts val="0"/>
                        </a:spcAft>
                        <a:buNone/>
                      </a:pPr>
                      <a:r>
                        <a:rPr lang="it" sz="1900">
                          <a:solidFill>
                            <a:srgbClr val="DCAE52"/>
                          </a:solidFill>
                        </a:rPr>
                        <a:t>Audio recordings</a:t>
                      </a:r>
                      <a:endParaRPr sz="1900">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r>
              <a:tr h="285550">
                <a:tc>
                  <a:txBody>
                    <a:bodyPr/>
                    <a:lstStyle/>
                    <a:p>
                      <a:pPr indent="0" lvl="0" marL="0" rtl="0" algn="ctr">
                        <a:spcBef>
                          <a:spcPts val="0"/>
                        </a:spcBef>
                        <a:spcAft>
                          <a:spcPts val="0"/>
                        </a:spcAft>
                        <a:buClr>
                          <a:schemeClr val="dk1"/>
                        </a:buClr>
                        <a:buFont typeface="Arial"/>
                        <a:buNone/>
                      </a:pPr>
                      <a:r>
                        <a:rPr lang="it" sz="2000">
                          <a:solidFill>
                            <a:srgbClr val="DCAE52"/>
                          </a:solidFill>
                        </a:rPr>
                        <a:t>Ads</a:t>
                      </a:r>
                      <a:endParaRPr sz="2000">
                        <a:solidFill>
                          <a:srgbClr val="DCAE52"/>
                        </a:solidFill>
                      </a:endParaRPr>
                    </a:p>
                    <a:p>
                      <a:pPr indent="0" lvl="0" marL="0" rtl="0" algn="ctr">
                        <a:spcBef>
                          <a:spcPts val="0"/>
                        </a:spcBef>
                        <a:spcAft>
                          <a:spcPts val="0"/>
                        </a:spcAft>
                        <a:buNone/>
                      </a:pPr>
                      <a:r>
                        <a:rPr lang="it" sz="2000">
                          <a:solidFill>
                            <a:srgbClr val="DCAE52"/>
                          </a:solidFill>
                        </a:rPr>
                        <a:t>removal</a:t>
                      </a:r>
                      <a:endParaRPr sz="1900">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ctr">
                        <a:lnSpc>
                          <a:spcPct val="100000"/>
                        </a:lnSpc>
                        <a:spcBef>
                          <a:spcPts val="0"/>
                        </a:spcBef>
                        <a:spcAft>
                          <a:spcPts val="0"/>
                        </a:spcAft>
                        <a:buNone/>
                      </a:pPr>
                      <a:r>
                        <a:t/>
                      </a:r>
                      <a:endParaRPr sz="1900"/>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900"/>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r>
              <a:tr h="518400">
                <a:tc>
                  <a:txBody>
                    <a:bodyPr/>
                    <a:lstStyle/>
                    <a:p>
                      <a:pPr indent="0" lvl="0" marL="0" rtl="0" algn="ctr">
                        <a:spcBef>
                          <a:spcPts val="0"/>
                        </a:spcBef>
                        <a:spcAft>
                          <a:spcPts val="0"/>
                        </a:spcAft>
                        <a:buNone/>
                      </a:pPr>
                      <a:r>
                        <a:rPr lang="it" sz="1900">
                          <a:solidFill>
                            <a:srgbClr val="DCAE52"/>
                          </a:solidFill>
                        </a:rPr>
                        <a:t>Partners (e.g. Mondadori)</a:t>
                      </a:r>
                      <a:endParaRPr sz="1900">
                        <a:solidFill>
                          <a:srgbClr val="DCAE52"/>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solidFill>
                      <a:srgbClr val="292C35"/>
                    </a:solidFill>
                  </a:tcPr>
                </a:tc>
                <a:tc>
                  <a:txBody>
                    <a:bodyPr/>
                    <a:lstStyle/>
                    <a:p>
                      <a:pPr indent="0" lvl="0" marL="0" marR="0" rtl="0" algn="l">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500" u="none" cap="none" strike="noStrike">
                        <a:solidFill>
                          <a:srgbClr val="E9E2C9"/>
                        </a:solidFill>
                      </a:endParaRPr>
                    </a:p>
                  </a:txBody>
                  <a:tcPr marT="45725" marB="45725" marR="91450" marL="91450">
                    <a:lnL cap="flat" cmpd="sng" w="28575">
                      <a:solidFill>
                        <a:srgbClr val="DCAE52"/>
                      </a:solidFill>
                      <a:prstDash val="solid"/>
                      <a:round/>
                      <a:headEnd len="sm" w="sm" type="none"/>
                      <a:tailEnd len="sm" w="sm" type="none"/>
                    </a:lnL>
                    <a:lnR cap="flat" cmpd="sng" w="28575">
                      <a:solidFill>
                        <a:srgbClr val="DCAE52"/>
                      </a:solidFill>
                      <a:prstDash val="solid"/>
                      <a:round/>
                      <a:headEnd len="sm" w="sm" type="none"/>
                      <a:tailEnd len="sm" w="sm" type="none"/>
                    </a:lnR>
                    <a:lnT cap="flat" cmpd="sng" w="28575">
                      <a:solidFill>
                        <a:srgbClr val="DCAE52"/>
                      </a:solidFill>
                      <a:prstDash val="solid"/>
                      <a:round/>
                      <a:headEnd len="sm" w="sm" type="none"/>
                      <a:tailEnd len="sm" w="sm" type="none"/>
                    </a:lnT>
                    <a:lnB cap="flat" cmpd="sng" w="28575">
                      <a:solidFill>
                        <a:srgbClr val="DCAE52"/>
                      </a:solidFill>
                      <a:prstDash val="solid"/>
                      <a:round/>
                      <a:headEnd len="sm" w="sm" type="none"/>
                      <a:tailEnd len="sm" w="sm" type="none"/>
                    </a:lnB>
                  </a:tcPr>
                </a:tc>
              </a:tr>
            </a:tbl>
          </a:graphicData>
        </a:graphic>
      </p:graphicFrame>
      <p:pic>
        <p:nvPicPr>
          <p:cNvPr descr="Segno di spunta con riempimento a tinta unita" id="673" name="Google Shape;673;p62"/>
          <p:cNvPicPr preferRelativeResize="0"/>
          <p:nvPr/>
        </p:nvPicPr>
        <p:blipFill rotWithShape="1">
          <a:blip r:embed="rId3">
            <a:alphaModFix/>
          </a:blip>
          <a:srcRect b="0" l="0" r="0" t="0"/>
          <a:stretch/>
        </p:blipFill>
        <p:spPr>
          <a:xfrm>
            <a:off x="6123390" y="1657975"/>
            <a:ext cx="285750" cy="285750"/>
          </a:xfrm>
          <a:prstGeom prst="rect">
            <a:avLst/>
          </a:prstGeom>
          <a:noFill/>
          <a:ln>
            <a:noFill/>
          </a:ln>
        </p:spPr>
      </p:pic>
      <p:pic>
        <p:nvPicPr>
          <p:cNvPr descr="Segno di spunta con riempimento a tinta unita" id="674" name="Google Shape;674;p62"/>
          <p:cNvPicPr preferRelativeResize="0"/>
          <p:nvPr/>
        </p:nvPicPr>
        <p:blipFill rotWithShape="1">
          <a:blip r:embed="rId3">
            <a:alphaModFix/>
          </a:blip>
          <a:srcRect b="0" l="0" r="0" t="0"/>
          <a:stretch/>
        </p:blipFill>
        <p:spPr>
          <a:xfrm>
            <a:off x="4768290" y="2907596"/>
            <a:ext cx="285750" cy="285750"/>
          </a:xfrm>
          <a:prstGeom prst="rect">
            <a:avLst/>
          </a:prstGeom>
          <a:noFill/>
          <a:ln>
            <a:noFill/>
          </a:ln>
        </p:spPr>
      </p:pic>
      <p:pic>
        <p:nvPicPr>
          <p:cNvPr descr="Segno di spunta con riempimento a tinta unita" id="675" name="Google Shape;675;p62"/>
          <p:cNvPicPr preferRelativeResize="0"/>
          <p:nvPr/>
        </p:nvPicPr>
        <p:blipFill rotWithShape="1">
          <a:blip r:embed="rId3">
            <a:alphaModFix/>
          </a:blip>
          <a:srcRect b="0" l="0" r="0" t="0"/>
          <a:stretch/>
        </p:blipFill>
        <p:spPr>
          <a:xfrm>
            <a:off x="4768290" y="2262260"/>
            <a:ext cx="285750" cy="285750"/>
          </a:xfrm>
          <a:prstGeom prst="rect">
            <a:avLst/>
          </a:prstGeom>
          <a:noFill/>
          <a:ln>
            <a:noFill/>
          </a:ln>
        </p:spPr>
      </p:pic>
      <p:pic>
        <p:nvPicPr>
          <p:cNvPr descr="Segno di spunta con riempimento a tinta unita" id="676" name="Google Shape;676;p62"/>
          <p:cNvPicPr preferRelativeResize="0"/>
          <p:nvPr/>
        </p:nvPicPr>
        <p:blipFill rotWithShape="1">
          <a:blip r:embed="rId3">
            <a:alphaModFix/>
          </a:blip>
          <a:srcRect b="0" l="0" r="0" t="0"/>
          <a:stretch/>
        </p:blipFill>
        <p:spPr>
          <a:xfrm>
            <a:off x="4768290" y="1657971"/>
            <a:ext cx="285750" cy="285750"/>
          </a:xfrm>
          <a:prstGeom prst="rect">
            <a:avLst/>
          </a:prstGeom>
          <a:noFill/>
          <a:ln>
            <a:noFill/>
          </a:ln>
        </p:spPr>
      </p:pic>
      <p:pic>
        <p:nvPicPr>
          <p:cNvPr descr="Segno di spunta con riempimento a tinta unita" id="677" name="Google Shape;677;p62"/>
          <p:cNvPicPr preferRelativeResize="0"/>
          <p:nvPr/>
        </p:nvPicPr>
        <p:blipFill rotWithShape="1">
          <a:blip r:embed="rId3">
            <a:alphaModFix/>
          </a:blip>
          <a:srcRect b="0" l="0" r="0" t="0"/>
          <a:stretch/>
        </p:blipFill>
        <p:spPr>
          <a:xfrm>
            <a:off x="6123390" y="4242246"/>
            <a:ext cx="285750" cy="285750"/>
          </a:xfrm>
          <a:prstGeom prst="rect">
            <a:avLst/>
          </a:prstGeom>
          <a:noFill/>
          <a:ln>
            <a:noFill/>
          </a:ln>
        </p:spPr>
      </p:pic>
      <p:pic>
        <p:nvPicPr>
          <p:cNvPr descr="Segno di spunta con riempimento a tinta unita" id="678" name="Google Shape;678;p62"/>
          <p:cNvPicPr preferRelativeResize="0"/>
          <p:nvPr/>
        </p:nvPicPr>
        <p:blipFill rotWithShape="1">
          <a:blip r:embed="rId3">
            <a:alphaModFix/>
          </a:blip>
          <a:srcRect b="0" l="0" r="0" t="0"/>
          <a:stretch/>
        </p:blipFill>
        <p:spPr>
          <a:xfrm>
            <a:off x="6123390" y="3574925"/>
            <a:ext cx="285750" cy="285750"/>
          </a:xfrm>
          <a:prstGeom prst="rect">
            <a:avLst/>
          </a:prstGeom>
          <a:noFill/>
          <a:ln>
            <a:noFill/>
          </a:ln>
        </p:spPr>
      </p:pic>
      <p:pic>
        <p:nvPicPr>
          <p:cNvPr descr="Segno di spunta con riempimento a tinta unita" id="679" name="Google Shape;679;p62"/>
          <p:cNvPicPr preferRelativeResize="0"/>
          <p:nvPr/>
        </p:nvPicPr>
        <p:blipFill rotWithShape="1">
          <a:blip r:embed="rId3">
            <a:alphaModFix/>
          </a:blip>
          <a:srcRect b="0" l="0" r="0" t="0"/>
          <a:stretch/>
        </p:blipFill>
        <p:spPr>
          <a:xfrm>
            <a:off x="6123390" y="2907600"/>
            <a:ext cx="285750" cy="285750"/>
          </a:xfrm>
          <a:prstGeom prst="rect">
            <a:avLst/>
          </a:prstGeom>
          <a:noFill/>
          <a:ln>
            <a:noFill/>
          </a:ln>
        </p:spPr>
      </p:pic>
      <p:pic>
        <p:nvPicPr>
          <p:cNvPr descr="Segno di spunta con riempimento a tinta unita" id="680" name="Google Shape;680;p62"/>
          <p:cNvPicPr preferRelativeResize="0"/>
          <p:nvPr/>
        </p:nvPicPr>
        <p:blipFill rotWithShape="1">
          <a:blip r:embed="rId3">
            <a:alphaModFix/>
          </a:blip>
          <a:srcRect b="0" l="0" r="0" t="0"/>
          <a:stretch/>
        </p:blipFill>
        <p:spPr>
          <a:xfrm>
            <a:off x="6123390" y="2262258"/>
            <a:ext cx="285750" cy="285750"/>
          </a:xfrm>
          <a:prstGeom prst="rect">
            <a:avLst/>
          </a:prstGeom>
          <a:noFill/>
          <a:ln>
            <a:noFill/>
          </a:ln>
        </p:spPr>
      </p:pic>
      <p:pic>
        <p:nvPicPr>
          <p:cNvPr descr="Chiudi con riempimento a tinta unita" id="681" name="Google Shape;681;p62"/>
          <p:cNvPicPr preferRelativeResize="0"/>
          <p:nvPr/>
        </p:nvPicPr>
        <p:blipFill rotWithShape="1">
          <a:blip r:embed="rId4">
            <a:alphaModFix/>
          </a:blip>
          <a:srcRect b="0" l="0" r="0" t="0"/>
          <a:stretch/>
        </p:blipFill>
        <p:spPr>
          <a:xfrm>
            <a:off x="4760685" y="3567298"/>
            <a:ext cx="300990" cy="300990"/>
          </a:xfrm>
          <a:prstGeom prst="rect">
            <a:avLst/>
          </a:prstGeom>
          <a:noFill/>
          <a:ln>
            <a:noFill/>
          </a:ln>
        </p:spPr>
      </p:pic>
      <p:pic>
        <p:nvPicPr>
          <p:cNvPr descr="Chiudi con riempimento a tinta unita" id="682" name="Google Shape;682;p62"/>
          <p:cNvPicPr preferRelativeResize="0"/>
          <p:nvPr/>
        </p:nvPicPr>
        <p:blipFill rotWithShape="1">
          <a:blip r:embed="rId4">
            <a:alphaModFix/>
          </a:blip>
          <a:srcRect b="0" l="0" r="0" t="0"/>
          <a:stretch/>
        </p:blipFill>
        <p:spPr>
          <a:xfrm>
            <a:off x="4760677" y="4233430"/>
            <a:ext cx="300990" cy="300990"/>
          </a:xfrm>
          <a:prstGeom prst="rect">
            <a:avLst/>
          </a:prstGeom>
          <a:noFill/>
          <a:ln>
            <a:noFill/>
          </a:ln>
        </p:spPr>
      </p:pic>
      <p:sp>
        <p:nvSpPr>
          <p:cNvPr id="683" name="Google Shape;683;p62"/>
          <p:cNvSpPr/>
          <p:nvPr/>
        </p:nvSpPr>
        <p:spPr>
          <a:xfrm>
            <a:off x="1932200" y="1562900"/>
            <a:ext cx="300900" cy="1814700"/>
          </a:xfrm>
          <a:prstGeom prst="leftBrace">
            <a:avLst>
              <a:gd fmla="val 50000" name="adj1"/>
              <a:gd fmla="val 50000" name="adj2"/>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2"/>
          <p:cNvSpPr txBox="1"/>
          <p:nvPr/>
        </p:nvSpPr>
        <p:spPr>
          <a:xfrm>
            <a:off x="458600" y="2162450"/>
            <a:ext cx="1404600" cy="615600"/>
          </a:xfrm>
          <a:prstGeom prst="rect">
            <a:avLst/>
          </a:prstGeom>
          <a:noFill/>
          <a:ln cap="flat" cmpd="sng" w="9525">
            <a:solidFill>
              <a:srgbClr val="BF9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rgbClr val="FFFFFF"/>
                </a:solidFill>
                <a:latin typeface="Trebuchet MS"/>
                <a:ea typeface="Trebuchet MS"/>
                <a:cs typeface="Trebuchet MS"/>
                <a:sym typeface="Trebuchet MS"/>
              </a:rPr>
              <a:t>Uploaded by students</a:t>
            </a:r>
            <a:endParaRPr>
              <a:solidFill>
                <a:srgbClr val="FFFFFF"/>
              </a:solidFill>
              <a:latin typeface="Trebuchet MS"/>
              <a:ea typeface="Trebuchet MS"/>
              <a:cs typeface="Trebuchet MS"/>
              <a:sym typeface="Trebuchet MS"/>
            </a:endParaRPr>
          </a:p>
        </p:txBody>
      </p:sp>
      <p:sp>
        <p:nvSpPr>
          <p:cNvPr id="685" name="Google Shape;685;p62"/>
          <p:cNvSpPr txBox="1"/>
          <p:nvPr/>
        </p:nvSpPr>
        <p:spPr>
          <a:xfrm>
            <a:off x="113775" y="1954513"/>
            <a:ext cx="485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686" name="Google Shape;686;p62"/>
          <p:cNvSpPr txBox="1"/>
          <p:nvPr>
            <p:ph idx="4294967295" type="title"/>
          </p:nvPr>
        </p:nvSpPr>
        <p:spPr>
          <a:xfrm>
            <a:off x="525450" y="164900"/>
            <a:ext cx="8118600" cy="6597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App Versions</a:t>
            </a:r>
            <a:endParaRPr sz="4200">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0"/>
          <p:cNvSpPr txBox="1"/>
          <p:nvPr>
            <p:ph idx="4294967295" type="title"/>
          </p:nvPr>
        </p:nvSpPr>
        <p:spPr>
          <a:xfrm>
            <a:off x="459225" y="385775"/>
            <a:ext cx="8188200" cy="6831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Dyslexics problems</a:t>
            </a:r>
            <a:endParaRPr sz="4200">
              <a:latin typeface="Trebuchet MS"/>
              <a:ea typeface="Trebuchet MS"/>
              <a:cs typeface="Trebuchet MS"/>
              <a:sym typeface="Trebuchet MS"/>
            </a:endParaRPr>
          </a:p>
        </p:txBody>
      </p:sp>
      <p:sp>
        <p:nvSpPr>
          <p:cNvPr id="157" name="Google Shape;157;p20"/>
          <p:cNvSpPr txBox="1"/>
          <p:nvPr/>
        </p:nvSpPr>
        <p:spPr>
          <a:xfrm>
            <a:off x="625751" y="3498960"/>
            <a:ext cx="2229600" cy="79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it" sz="1300">
                <a:solidFill>
                  <a:srgbClr val="FEFEFE"/>
                </a:solidFill>
                <a:latin typeface="Trebuchet MS"/>
                <a:ea typeface="Trebuchet MS"/>
                <a:cs typeface="Trebuchet MS"/>
                <a:sym typeface="Trebuchet MS"/>
              </a:rPr>
              <a:t>Difficulties in reading and comprehending text</a:t>
            </a:r>
            <a:endParaRPr sz="1800">
              <a:solidFill>
                <a:srgbClr val="FEFEFE"/>
              </a:solidFill>
              <a:latin typeface="Trebuchet MS"/>
              <a:ea typeface="Trebuchet MS"/>
              <a:cs typeface="Trebuchet MS"/>
              <a:sym typeface="Trebuchet MS"/>
            </a:endParaRPr>
          </a:p>
          <a:p>
            <a:pPr indent="0" lvl="0" marL="0" rtl="0" algn="ctr">
              <a:lnSpc>
                <a:spcPct val="115000"/>
              </a:lnSpc>
              <a:spcBef>
                <a:spcPts val="0"/>
              </a:spcBef>
              <a:spcAft>
                <a:spcPts val="0"/>
              </a:spcAft>
              <a:buClr>
                <a:schemeClr val="dk1"/>
              </a:buClr>
              <a:buSzPts val="1100"/>
              <a:buFont typeface="Arial"/>
              <a:buNone/>
            </a:pPr>
            <a:r>
              <a:t/>
            </a:r>
            <a:endParaRPr sz="1000">
              <a:solidFill>
                <a:srgbClr val="FEFEFE"/>
              </a:solidFill>
              <a:latin typeface="Trebuchet MS"/>
              <a:ea typeface="Trebuchet MS"/>
              <a:cs typeface="Trebuchet MS"/>
              <a:sym typeface="Trebuchet MS"/>
            </a:endParaRPr>
          </a:p>
        </p:txBody>
      </p:sp>
      <p:sp>
        <p:nvSpPr>
          <p:cNvPr id="158" name="Google Shape;158;p20"/>
          <p:cNvSpPr txBox="1"/>
          <p:nvPr/>
        </p:nvSpPr>
        <p:spPr>
          <a:xfrm>
            <a:off x="5991955" y="3498960"/>
            <a:ext cx="2655600" cy="60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t" sz="1300">
                <a:solidFill>
                  <a:schemeClr val="accent3"/>
                </a:solidFill>
                <a:latin typeface="Trebuchet MS"/>
                <a:ea typeface="Trebuchet MS"/>
                <a:cs typeface="Trebuchet MS"/>
                <a:sym typeface="Trebuchet MS"/>
              </a:rPr>
              <a:t>Struggle to autonomously</a:t>
            </a:r>
            <a:r>
              <a:rPr lang="it" sz="1300">
                <a:solidFill>
                  <a:srgbClr val="FEFEFE"/>
                </a:solidFill>
                <a:latin typeface="Trebuchet MS"/>
                <a:ea typeface="Trebuchet MS"/>
                <a:cs typeface="Trebuchet MS"/>
                <a:sym typeface="Trebuchet MS"/>
              </a:rPr>
              <a:t> </a:t>
            </a:r>
            <a:r>
              <a:rPr b="1" lang="it" sz="1300">
                <a:solidFill>
                  <a:schemeClr val="accent3"/>
                </a:solidFill>
                <a:latin typeface="Trebuchet MS"/>
                <a:ea typeface="Trebuchet MS"/>
                <a:cs typeface="Trebuchet MS"/>
                <a:sym typeface="Trebuchet MS"/>
              </a:rPr>
              <a:t>review school subjects</a:t>
            </a:r>
            <a:endParaRPr b="1" sz="1300">
              <a:solidFill>
                <a:schemeClr val="accent3"/>
              </a:solidFill>
              <a:latin typeface="Trebuchet MS"/>
              <a:ea typeface="Trebuchet MS"/>
              <a:cs typeface="Trebuchet MS"/>
              <a:sym typeface="Trebuchet MS"/>
            </a:endParaRPr>
          </a:p>
        </p:txBody>
      </p:sp>
      <p:pic>
        <p:nvPicPr>
          <p:cNvPr id="159" name="Google Shape;159;p20"/>
          <p:cNvPicPr preferRelativeResize="0"/>
          <p:nvPr/>
        </p:nvPicPr>
        <p:blipFill>
          <a:blip r:embed="rId3">
            <a:alphaModFix/>
          </a:blip>
          <a:stretch>
            <a:fillRect/>
          </a:stretch>
        </p:blipFill>
        <p:spPr>
          <a:xfrm>
            <a:off x="459225" y="1583775"/>
            <a:ext cx="2562663" cy="1736210"/>
          </a:xfrm>
          <a:prstGeom prst="rect">
            <a:avLst/>
          </a:prstGeom>
          <a:noFill/>
          <a:ln cap="flat" cmpd="sng" w="9525">
            <a:solidFill>
              <a:schemeClr val="accent3"/>
            </a:solidFill>
            <a:prstDash val="solid"/>
            <a:round/>
            <a:headEnd len="sm" w="sm" type="none"/>
            <a:tailEnd len="sm" w="sm" type="none"/>
          </a:ln>
        </p:spPr>
      </p:pic>
      <p:pic>
        <p:nvPicPr>
          <p:cNvPr id="160" name="Google Shape;160;p20"/>
          <p:cNvPicPr preferRelativeResize="0"/>
          <p:nvPr/>
        </p:nvPicPr>
        <p:blipFill>
          <a:blip r:embed="rId4">
            <a:alphaModFix/>
          </a:blip>
          <a:stretch>
            <a:fillRect/>
          </a:stretch>
        </p:blipFill>
        <p:spPr>
          <a:xfrm>
            <a:off x="3225546" y="1583775"/>
            <a:ext cx="2562683" cy="1736210"/>
          </a:xfrm>
          <a:prstGeom prst="rect">
            <a:avLst/>
          </a:prstGeom>
          <a:noFill/>
          <a:ln cap="flat" cmpd="sng" w="9525">
            <a:solidFill>
              <a:schemeClr val="accent3"/>
            </a:solidFill>
            <a:prstDash val="solid"/>
            <a:round/>
            <a:headEnd len="sm" w="sm" type="none"/>
            <a:tailEnd len="sm" w="sm" type="none"/>
          </a:ln>
        </p:spPr>
      </p:pic>
      <p:pic>
        <p:nvPicPr>
          <p:cNvPr id="161" name="Google Shape;161;p20"/>
          <p:cNvPicPr preferRelativeResize="0"/>
          <p:nvPr/>
        </p:nvPicPr>
        <p:blipFill>
          <a:blip r:embed="rId5">
            <a:alphaModFix/>
          </a:blip>
          <a:stretch>
            <a:fillRect/>
          </a:stretch>
        </p:blipFill>
        <p:spPr>
          <a:xfrm>
            <a:off x="5991867" y="1583775"/>
            <a:ext cx="2655759" cy="1736210"/>
          </a:xfrm>
          <a:prstGeom prst="rect">
            <a:avLst/>
          </a:prstGeom>
          <a:noFill/>
          <a:ln cap="flat" cmpd="sng" w="9525">
            <a:solidFill>
              <a:schemeClr val="accent3"/>
            </a:solidFill>
            <a:prstDash val="solid"/>
            <a:round/>
            <a:headEnd len="sm" w="sm" type="none"/>
            <a:tailEnd len="sm" w="sm" type="none"/>
          </a:ln>
        </p:spPr>
      </p:pic>
      <p:sp>
        <p:nvSpPr>
          <p:cNvPr id="162" name="Google Shape;162;p20"/>
          <p:cNvSpPr txBox="1"/>
          <p:nvPr/>
        </p:nvSpPr>
        <p:spPr>
          <a:xfrm>
            <a:off x="3154799" y="3498938"/>
            <a:ext cx="2704200" cy="845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100"/>
              <a:buFont typeface="Arial"/>
              <a:buNone/>
            </a:pPr>
            <a:r>
              <a:rPr lang="it" sz="1300">
                <a:solidFill>
                  <a:srgbClr val="FEFEFE"/>
                </a:solidFill>
                <a:latin typeface="Trebuchet MS"/>
                <a:ea typeface="Trebuchet MS"/>
                <a:cs typeface="Trebuchet MS"/>
                <a:sym typeface="Trebuchet MS"/>
              </a:rPr>
              <a:t>Lack of an easy way to grasp the concepts</a:t>
            </a:r>
            <a:r>
              <a:rPr lang="it" sz="1300">
                <a:solidFill>
                  <a:srgbClr val="FEFEFE"/>
                </a:solidFill>
                <a:latin typeface="Trebuchet MS"/>
                <a:ea typeface="Trebuchet MS"/>
                <a:cs typeface="Trebuchet MS"/>
                <a:sym typeface="Trebuchet MS"/>
              </a:rPr>
              <a:t>, making the learning slow</a:t>
            </a:r>
            <a:endParaRPr sz="1800">
              <a:solidFill>
                <a:srgbClr val="FEFEFE"/>
              </a:solidFill>
              <a:latin typeface="Trebuchet MS"/>
              <a:ea typeface="Trebuchet MS"/>
              <a:cs typeface="Trebuchet MS"/>
              <a:sym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1"/>
          <p:cNvSpPr txBox="1"/>
          <p:nvPr>
            <p:ph idx="4294967295" type="title"/>
          </p:nvPr>
        </p:nvSpPr>
        <p:spPr>
          <a:xfrm>
            <a:off x="477900" y="1646475"/>
            <a:ext cx="8188200" cy="1362300"/>
          </a:xfrm>
          <a:prstGeom prst="rect">
            <a:avLst/>
          </a:prstGeom>
          <a:solidFill>
            <a:srgbClr val="FFFFFF">
              <a:alpha val="0"/>
            </a:srgbClr>
          </a:solidFill>
          <a:ln cap="flat" cmpd="sng" w="9525">
            <a:solidFill>
              <a:schemeClr val="accent3"/>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solidFill>
                  <a:srgbClr val="FFFFFF"/>
                </a:solidFill>
                <a:latin typeface="Trebuchet MS"/>
                <a:ea typeface="Trebuchet MS"/>
                <a:cs typeface="Trebuchet MS"/>
                <a:sym typeface="Trebuchet MS"/>
              </a:rPr>
              <a:t>WOULD YOU </a:t>
            </a:r>
            <a:r>
              <a:rPr lang="it" sz="4200">
                <a:solidFill>
                  <a:schemeClr val="accent3"/>
                </a:solidFill>
                <a:latin typeface="Trebuchet MS"/>
                <a:ea typeface="Trebuchet MS"/>
                <a:cs typeface="Trebuchet MS"/>
                <a:sym typeface="Trebuchet MS"/>
              </a:rPr>
              <a:t>HELP</a:t>
            </a:r>
            <a:r>
              <a:rPr lang="it" sz="4200">
                <a:solidFill>
                  <a:srgbClr val="FFFFFF"/>
                </a:solidFill>
                <a:latin typeface="Trebuchet MS"/>
                <a:ea typeface="Trebuchet MS"/>
                <a:cs typeface="Trebuchet MS"/>
                <a:sym typeface="Trebuchet MS"/>
              </a:rPr>
              <a:t> A DYSLEXIC </a:t>
            </a:r>
            <a:r>
              <a:rPr lang="it" sz="4200">
                <a:solidFill>
                  <a:schemeClr val="accent3"/>
                </a:solidFill>
                <a:latin typeface="Trebuchet MS"/>
                <a:ea typeface="Trebuchet MS"/>
                <a:cs typeface="Trebuchet MS"/>
                <a:sym typeface="Trebuchet MS"/>
              </a:rPr>
              <a:t>CLASSMATE</a:t>
            </a:r>
            <a:r>
              <a:rPr lang="it" sz="4200">
                <a:solidFill>
                  <a:srgbClr val="FFFFFF"/>
                </a:solidFill>
                <a:latin typeface="Trebuchet MS"/>
                <a:ea typeface="Trebuchet MS"/>
                <a:cs typeface="Trebuchet MS"/>
                <a:sym typeface="Trebuchet MS"/>
              </a:rPr>
              <a:t>?</a:t>
            </a:r>
            <a:endParaRPr sz="4200">
              <a:solidFill>
                <a:srgbClr val="FFFFFF"/>
              </a:solidFill>
              <a:latin typeface="Trebuchet MS"/>
              <a:ea typeface="Trebuchet MS"/>
              <a:cs typeface="Trebuchet MS"/>
              <a:sym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2"/>
          <p:cNvSpPr txBox="1"/>
          <p:nvPr/>
        </p:nvSpPr>
        <p:spPr>
          <a:xfrm>
            <a:off x="3183150" y="3552325"/>
            <a:ext cx="2446500" cy="1291800"/>
          </a:xfrm>
          <a:prstGeom prst="rect">
            <a:avLst/>
          </a:prstGeom>
          <a:noFill/>
          <a:ln cap="flat" cmpd="sng" w="9525">
            <a:solidFill>
              <a:srgbClr val="F1C23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500">
              <a:solidFill>
                <a:srgbClr val="FEFEFE"/>
              </a:solidFill>
              <a:latin typeface="Trebuchet MS"/>
              <a:ea typeface="Trebuchet MS"/>
              <a:cs typeface="Trebuchet MS"/>
              <a:sym typeface="Trebuchet MS"/>
            </a:endParaRPr>
          </a:p>
        </p:txBody>
      </p:sp>
      <p:sp>
        <p:nvSpPr>
          <p:cNvPr id="173" name="Google Shape;173;p22"/>
          <p:cNvSpPr txBox="1"/>
          <p:nvPr/>
        </p:nvSpPr>
        <p:spPr>
          <a:xfrm>
            <a:off x="204425" y="2159675"/>
            <a:ext cx="2446500" cy="10824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2000">
                <a:solidFill>
                  <a:srgbClr val="FEFEFE"/>
                </a:solidFill>
                <a:latin typeface="Trebuchet MS"/>
                <a:ea typeface="Trebuchet MS"/>
                <a:cs typeface="Trebuchet MS"/>
                <a:sym typeface="Trebuchet MS"/>
              </a:rPr>
              <a:t>Student-to-student model</a:t>
            </a:r>
            <a:endParaRPr sz="2000">
              <a:solidFill>
                <a:srgbClr val="FEFEFE"/>
              </a:solidFill>
              <a:latin typeface="Trebuchet MS"/>
              <a:ea typeface="Trebuchet MS"/>
              <a:cs typeface="Trebuchet MS"/>
              <a:sym typeface="Trebuchet MS"/>
            </a:endParaRPr>
          </a:p>
        </p:txBody>
      </p:sp>
      <p:sp>
        <p:nvSpPr>
          <p:cNvPr id="174" name="Google Shape;174;p22"/>
          <p:cNvSpPr txBox="1"/>
          <p:nvPr/>
        </p:nvSpPr>
        <p:spPr>
          <a:xfrm>
            <a:off x="3097500" y="2159675"/>
            <a:ext cx="2617800" cy="1108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2000">
                <a:solidFill>
                  <a:schemeClr val="lt1"/>
                </a:solidFill>
                <a:latin typeface="Trebuchet MS"/>
                <a:ea typeface="Trebuchet MS"/>
                <a:cs typeface="Trebuchet MS"/>
                <a:sym typeface="Trebuchet MS"/>
              </a:rPr>
              <a:t>Recorded audio files</a:t>
            </a:r>
            <a:endParaRPr sz="2000">
              <a:solidFill>
                <a:schemeClr val="lt1"/>
              </a:solidFill>
              <a:latin typeface="Trebuchet MS"/>
              <a:ea typeface="Trebuchet MS"/>
              <a:cs typeface="Trebuchet MS"/>
              <a:sym typeface="Trebuchet MS"/>
            </a:endParaRPr>
          </a:p>
        </p:txBody>
      </p:sp>
      <p:sp>
        <p:nvSpPr>
          <p:cNvPr id="175" name="Google Shape;175;p22"/>
          <p:cNvSpPr txBox="1"/>
          <p:nvPr/>
        </p:nvSpPr>
        <p:spPr>
          <a:xfrm>
            <a:off x="6161875" y="2159675"/>
            <a:ext cx="2777700" cy="1108200"/>
          </a:xfrm>
          <a:prstGeom prst="rect">
            <a:avLst/>
          </a:prstGeom>
          <a:noFill/>
          <a:ln cap="flat" cmpd="sng" w="9525">
            <a:solidFill>
              <a:srgbClr val="F1C23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sz="2000">
                <a:solidFill>
                  <a:srgbClr val="FEFEFE"/>
                </a:solidFill>
                <a:latin typeface="Trebuchet MS"/>
                <a:ea typeface="Trebuchet MS"/>
                <a:cs typeface="Trebuchet MS"/>
                <a:sym typeface="Trebuchet MS"/>
              </a:rPr>
              <a:t>Help dyslexics by s</a:t>
            </a:r>
            <a:r>
              <a:rPr lang="it" sz="2000">
                <a:solidFill>
                  <a:srgbClr val="FEFEFE"/>
                </a:solidFill>
                <a:latin typeface="Trebuchet MS"/>
                <a:ea typeface="Trebuchet MS"/>
                <a:cs typeface="Trebuchet MS"/>
                <a:sym typeface="Trebuchet MS"/>
              </a:rPr>
              <a:t>ummarising </a:t>
            </a:r>
            <a:r>
              <a:rPr lang="it" sz="2000">
                <a:solidFill>
                  <a:srgbClr val="FEFEFE"/>
                </a:solidFill>
                <a:latin typeface="Trebuchet MS"/>
                <a:ea typeface="Trebuchet MS"/>
                <a:cs typeface="Trebuchet MS"/>
                <a:sym typeface="Trebuchet MS"/>
              </a:rPr>
              <a:t>subject </a:t>
            </a:r>
            <a:r>
              <a:rPr lang="it" sz="2000">
                <a:solidFill>
                  <a:srgbClr val="FEFEFE"/>
                </a:solidFill>
                <a:latin typeface="Trebuchet MS"/>
                <a:ea typeface="Trebuchet MS"/>
                <a:cs typeface="Trebuchet MS"/>
                <a:sym typeface="Trebuchet MS"/>
              </a:rPr>
              <a:t>topics</a:t>
            </a:r>
            <a:endParaRPr sz="2000">
              <a:solidFill>
                <a:srgbClr val="FEFEFE"/>
              </a:solidFill>
              <a:latin typeface="Trebuchet MS"/>
              <a:ea typeface="Trebuchet MS"/>
              <a:cs typeface="Trebuchet MS"/>
              <a:sym typeface="Trebuchet MS"/>
            </a:endParaRPr>
          </a:p>
        </p:txBody>
      </p:sp>
      <p:sp>
        <p:nvSpPr>
          <p:cNvPr id="176" name="Google Shape;176;p22"/>
          <p:cNvSpPr txBox="1"/>
          <p:nvPr/>
        </p:nvSpPr>
        <p:spPr>
          <a:xfrm>
            <a:off x="3183150" y="4355475"/>
            <a:ext cx="2446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600">
                <a:solidFill>
                  <a:srgbClr val="FEFEFE"/>
                </a:solidFill>
                <a:latin typeface="Trebuchet MS"/>
                <a:ea typeface="Trebuchet MS"/>
                <a:cs typeface="Trebuchet MS"/>
                <a:sym typeface="Trebuchet MS"/>
              </a:rPr>
              <a:t>Textual notes</a:t>
            </a:r>
            <a:endParaRPr sz="1600">
              <a:solidFill>
                <a:srgbClr val="FEFEFE"/>
              </a:solidFill>
              <a:latin typeface="Trebuchet MS"/>
              <a:ea typeface="Trebuchet MS"/>
              <a:cs typeface="Trebuchet MS"/>
              <a:sym typeface="Trebuchet MS"/>
            </a:endParaRPr>
          </a:p>
        </p:txBody>
      </p:sp>
      <p:pic>
        <p:nvPicPr>
          <p:cNvPr id="177" name="Google Shape;177;p22"/>
          <p:cNvPicPr preferRelativeResize="0"/>
          <p:nvPr/>
        </p:nvPicPr>
        <p:blipFill>
          <a:blip r:embed="rId3">
            <a:alphaModFix/>
          </a:blip>
          <a:stretch>
            <a:fillRect/>
          </a:stretch>
        </p:blipFill>
        <p:spPr>
          <a:xfrm>
            <a:off x="3051325" y="3403139"/>
            <a:ext cx="353900" cy="353900"/>
          </a:xfrm>
          <a:prstGeom prst="rect">
            <a:avLst/>
          </a:prstGeom>
          <a:noFill/>
          <a:ln>
            <a:noFill/>
          </a:ln>
        </p:spPr>
      </p:pic>
      <p:sp>
        <p:nvSpPr>
          <p:cNvPr id="178" name="Google Shape;178;p22"/>
          <p:cNvSpPr txBox="1"/>
          <p:nvPr/>
        </p:nvSpPr>
        <p:spPr>
          <a:xfrm>
            <a:off x="3183150" y="3691200"/>
            <a:ext cx="2446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600">
                <a:solidFill>
                  <a:srgbClr val="FEFEFE"/>
                </a:solidFill>
                <a:latin typeface="Trebuchet MS"/>
                <a:ea typeface="Trebuchet MS"/>
                <a:cs typeface="Trebuchet MS"/>
                <a:sym typeface="Trebuchet MS"/>
              </a:rPr>
              <a:t>Concept Maps</a:t>
            </a:r>
            <a:endParaRPr sz="1600">
              <a:solidFill>
                <a:srgbClr val="FEFEFE"/>
              </a:solidFill>
              <a:latin typeface="Trebuchet MS"/>
              <a:ea typeface="Trebuchet MS"/>
              <a:cs typeface="Trebuchet MS"/>
              <a:sym typeface="Trebuchet MS"/>
            </a:endParaRPr>
          </a:p>
        </p:txBody>
      </p:sp>
      <p:cxnSp>
        <p:nvCxnSpPr>
          <p:cNvPr id="179" name="Google Shape;179;p22"/>
          <p:cNvCxnSpPr>
            <a:stCxn id="174" idx="2"/>
            <a:endCxn id="172" idx="0"/>
          </p:cNvCxnSpPr>
          <p:nvPr/>
        </p:nvCxnSpPr>
        <p:spPr>
          <a:xfrm>
            <a:off x="4406400" y="3267875"/>
            <a:ext cx="0" cy="284400"/>
          </a:xfrm>
          <a:prstGeom prst="straightConnector1">
            <a:avLst/>
          </a:prstGeom>
          <a:noFill/>
          <a:ln cap="flat" cmpd="sng" w="9525">
            <a:solidFill>
              <a:schemeClr val="accent3"/>
            </a:solidFill>
            <a:prstDash val="dash"/>
            <a:round/>
            <a:headEnd len="med" w="med" type="none"/>
            <a:tailEnd len="med" w="med" type="triangle"/>
          </a:ln>
        </p:spPr>
      </p:cxnSp>
      <p:sp>
        <p:nvSpPr>
          <p:cNvPr id="180" name="Google Shape;180;p22"/>
          <p:cNvSpPr txBox="1"/>
          <p:nvPr>
            <p:ph idx="4294967295" type="title"/>
          </p:nvPr>
        </p:nvSpPr>
        <p:spPr>
          <a:xfrm>
            <a:off x="459225" y="385775"/>
            <a:ext cx="8188200" cy="6831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Our solution</a:t>
            </a:r>
            <a:endParaRPr sz="4200">
              <a:latin typeface="Trebuchet MS"/>
              <a:ea typeface="Trebuchet MS"/>
              <a:cs typeface="Trebuchet MS"/>
              <a:sym typeface="Trebuchet MS"/>
            </a:endParaRPr>
          </a:p>
        </p:txBody>
      </p:sp>
      <p:sp>
        <p:nvSpPr>
          <p:cNvPr id="181" name="Google Shape;181;p22"/>
          <p:cNvSpPr txBox="1"/>
          <p:nvPr/>
        </p:nvSpPr>
        <p:spPr>
          <a:xfrm>
            <a:off x="3183150" y="4041100"/>
            <a:ext cx="2446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600">
                <a:solidFill>
                  <a:srgbClr val="FEFEFE"/>
                </a:solidFill>
              </a:rPr>
              <a:t>&amp;</a:t>
            </a:r>
            <a:endParaRPr sz="1600">
              <a:solidFill>
                <a:srgbClr val="FEFEFE"/>
              </a:solidFill>
            </a:endParaRPr>
          </a:p>
        </p:txBody>
      </p:sp>
      <p:sp>
        <p:nvSpPr>
          <p:cNvPr id="182" name="Google Shape;182;p22"/>
          <p:cNvSpPr txBox="1"/>
          <p:nvPr/>
        </p:nvSpPr>
        <p:spPr>
          <a:xfrm>
            <a:off x="204425" y="1541400"/>
            <a:ext cx="2446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500">
                <a:solidFill>
                  <a:schemeClr val="accent3"/>
                </a:solidFill>
                <a:latin typeface="Trebuchet MS"/>
                <a:ea typeface="Trebuchet MS"/>
                <a:cs typeface="Trebuchet MS"/>
                <a:sym typeface="Trebuchet MS"/>
              </a:rPr>
              <a:t>WHAT</a:t>
            </a:r>
            <a:endParaRPr b="1" sz="2500">
              <a:solidFill>
                <a:schemeClr val="accent3"/>
              </a:solidFill>
              <a:latin typeface="Trebuchet MS"/>
              <a:ea typeface="Trebuchet MS"/>
              <a:cs typeface="Trebuchet MS"/>
              <a:sym typeface="Trebuchet MS"/>
            </a:endParaRPr>
          </a:p>
        </p:txBody>
      </p:sp>
      <p:sp>
        <p:nvSpPr>
          <p:cNvPr id="183" name="Google Shape;183;p22"/>
          <p:cNvSpPr txBox="1"/>
          <p:nvPr/>
        </p:nvSpPr>
        <p:spPr>
          <a:xfrm>
            <a:off x="3214000" y="1541400"/>
            <a:ext cx="2446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500">
                <a:solidFill>
                  <a:schemeClr val="accent3"/>
                </a:solidFill>
                <a:latin typeface="Trebuchet MS"/>
                <a:ea typeface="Trebuchet MS"/>
                <a:cs typeface="Trebuchet MS"/>
                <a:sym typeface="Trebuchet MS"/>
              </a:rPr>
              <a:t>HOW</a:t>
            </a:r>
            <a:endParaRPr b="1" sz="2500">
              <a:solidFill>
                <a:schemeClr val="accent3"/>
              </a:solidFill>
              <a:latin typeface="Trebuchet MS"/>
              <a:ea typeface="Trebuchet MS"/>
              <a:cs typeface="Trebuchet MS"/>
              <a:sym typeface="Trebuchet MS"/>
            </a:endParaRPr>
          </a:p>
        </p:txBody>
      </p:sp>
      <p:sp>
        <p:nvSpPr>
          <p:cNvPr id="184" name="Google Shape;184;p22"/>
          <p:cNvSpPr txBox="1"/>
          <p:nvPr/>
        </p:nvSpPr>
        <p:spPr>
          <a:xfrm>
            <a:off x="6274200" y="1541400"/>
            <a:ext cx="2446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2500">
                <a:solidFill>
                  <a:schemeClr val="accent3"/>
                </a:solidFill>
                <a:latin typeface="Trebuchet MS"/>
                <a:ea typeface="Trebuchet MS"/>
                <a:cs typeface="Trebuchet MS"/>
                <a:sym typeface="Trebuchet MS"/>
              </a:rPr>
              <a:t>WHY</a:t>
            </a:r>
            <a:endParaRPr b="1" sz="2500">
              <a:solidFill>
                <a:schemeClr val="accent3"/>
              </a:solidFill>
              <a:latin typeface="Trebuchet MS"/>
              <a:ea typeface="Trebuchet MS"/>
              <a:cs typeface="Trebuchet MS"/>
              <a:sym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nvSpPr>
        <p:spPr>
          <a:xfrm>
            <a:off x="2121788" y="1969875"/>
            <a:ext cx="1695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it" sz="1200">
                <a:solidFill>
                  <a:schemeClr val="accent3"/>
                </a:solidFill>
                <a:latin typeface="Trebuchet MS"/>
                <a:ea typeface="Trebuchet MS"/>
                <a:cs typeface="Trebuchet MS"/>
                <a:sym typeface="Trebuchet MS"/>
              </a:rPr>
              <a:t>Uploads </a:t>
            </a:r>
            <a:r>
              <a:rPr lang="it" sz="1200">
                <a:solidFill>
                  <a:srgbClr val="FEFEFE"/>
                </a:solidFill>
                <a:latin typeface="Trebuchet MS"/>
                <a:ea typeface="Trebuchet MS"/>
                <a:cs typeface="Trebuchet MS"/>
                <a:sym typeface="Trebuchet MS"/>
              </a:rPr>
              <a:t>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190" name="Google Shape;190;p23"/>
          <p:cNvSpPr/>
          <p:nvPr/>
        </p:nvSpPr>
        <p:spPr>
          <a:xfrm>
            <a:off x="4044163" y="1363238"/>
            <a:ext cx="1139700" cy="2442300"/>
          </a:xfrm>
          <a:prstGeom prst="rect">
            <a:avLst/>
          </a:prstGeom>
          <a:solidFill>
            <a:srgbClr val="FEFEF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Main role</a:t>
            </a:r>
            <a:r>
              <a:rPr lang="it" sz="4200">
                <a:latin typeface="Trebuchet MS"/>
                <a:ea typeface="Trebuchet MS"/>
                <a:cs typeface="Trebuchet MS"/>
                <a:sym typeface="Trebuchet MS"/>
              </a:rPr>
              <a:t>s</a:t>
            </a:r>
            <a:endParaRPr sz="4200">
              <a:latin typeface="Trebuchet MS"/>
              <a:ea typeface="Trebuchet MS"/>
              <a:cs typeface="Trebuchet MS"/>
              <a:sym typeface="Trebuchet MS"/>
            </a:endParaRPr>
          </a:p>
        </p:txBody>
      </p:sp>
      <p:pic>
        <p:nvPicPr>
          <p:cNvPr id="192" name="Google Shape;192;p23"/>
          <p:cNvPicPr preferRelativeResize="0"/>
          <p:nvPr/>
        </p:nvPicPr>
        <p:blipFill>
          <a:blip r:embed="rId3">
            <a:alphaModFix/>
          </a:blip>
          <a:stretch>
            <a:fillRect/>
          </a:stretch>
        </p:blipFill>
        <p:spPr>
          <a:xfrm>
            <a:off x="3308412" y="1243179"/>
            <a:ext cx="2692582" cy="2692582"/>
          </a:xfrm>
          <a:prstGeom prst="rect">
            <a:avLst/>
          </a:prstGeom>
          <a:noFill/>
          <a:ln>
            <a:noFill/>
          </a:ln>
        </p:spPr>
      </p:pic>
      <p:pic>
        <p:nvPicPr>
          <p:cNvPr id="193" name="Google Shape;193;p23"/>
          <p:cNvPicPr preferRelativeResize="0"/>
          <p:nvPr/>
        </p:nvPicPr>
        <p:blipFill>
          <a:blip r:embed="rId4">
            <a:alphaModFix/>
          </a:blip>
          <a:stretch>
            <a:fillRect/>
          </a:stretch>
        </p:blipFill>
        <p:spPr>
          <a:xfrm>
            <a:off x="775863" y="1421874"/>
            <a:ext cx="1087550" cy="1138149"/>
          </a:xfrm>
          <a:prstGeom prst="rect">
            <a:avLst/>
          </a:prstGeom>
          <a:noFill/>
          <a:ln cap="flat" cmpd="sng" w="19050">
            <a:solidFill>
              <a:srgbClr val="F1C232"/>
            </a:solidFill>
            <a:prstDash val="solid"/>
            <a:round/>
            <a:headEnd len="sm" w="sm" type="none"/>
            <a:tailEnd len="sm" w="sm" type="none"/>
          </a:ln>
        </p:spPr>
      </p:pic>
      <p:cxnSp>
        <p:nvCxnSpPr>
          <p:cNvPr id="194" name="Google Shape;194;p23"/>
          <p:cNvCxnSpPr/>
          <p:nvPr/>
        </p:nvCxnSpPr>
        <p:spPr>
          <a:xfrm>
            <a:off x="2028612" y="2584983"/>
            <a:ext cx="1533900" cy="9000"/>
          </a:xfrm>
          <a:prstGeom prst="straightConnector1">
            <a:avLst/>
          </a:prstGeom>
          <a:noFill/>
          <a:ln cap="flat" cmpd="sng" w="9525">
            <a:solidFill>
              <a:schemeClr val="dk2"/>
            </a:solidFill>
            <a:prstDash val="solid"/>
            <a:round/>
            <a:headEnd len="med" w="med" type="none"/>
            <a:tailEnd len="med" w="med" type="triangle"/>
          </a:ln>
        </p:spPr>
      </p:cxnSp>
      <p:sp>
        <p:nvSpPr>
          <p:cNvPr id="195" name="Google Shape;195;p23"/>
          <p:cNvSpPr/>
          <p:nvPr/>
        </p:nvSpPr>
        <p:spPr>
          <a:xfrm>
            <a:off x="2044371" y="1840250"/>
            <a:ext cx="17562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txBox="1"/>
          <p:nvPr/>
        </p:nvSpPr>
        <p:spPr>
          <a:xfrm>
            <a:off x="398637" y="2543763"/>
            <a:ext cx="1842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chemeClr val="accent3"/>
                </a:solidFill>
                <a:latin typeface="Trebuchet MS"/>
                <a:ea typeface="Trebuchet MS"/>
                <a:cs typeface="Trebuchet MS"/>
                <a:sym typeface="Trebuchet MS"/>
              </a:rPr>
              <a:t>NON-DYSLEXIC STUDENT</a:t>
            </a:r>
            <a:endParaRPr sz="1200">
              <a:solidFill>
                <a:schemeClr val="accent3"/>
              </a:solidFill>
              <a:latin typeface="Trebuchet MS"/>
              <a:ea typeface="Trebuchet MS"/>
              <a:cs typeface="Trebuchet MS"/>
              <a:sym typeface="Trebuchet MS"/>
            </a:endParaRPr>
          </a:p>
        </p:txBody>
      </p:sp>
      <p:pic>
        <p:nvPicPr>
          <p:cNvPr id="197" name="Google Shape;197;p23"/>
          <p:cNvPicPr preferRelativeResize="0"/>
          <p:nvPr/>
        </p:nvPicPr>
        <p:blipFill>
          <a:blip r:embed="rId5">
            <a:alphaModFix/>
          </a:blip>
          <a:stretch>
            <a:fillRect/>
          </a:stretch>
        </p:blipFill>
        <p:spPr>
          <a:xfrm>
            <a:off x="4102879" y="2202500"/>
            <a:ext cx="1033337" cy="498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nvSpPr>
        <p:spPr>
          <a:xfrm>
            <a:off x="2121788" y="1969875"/>
            <a:ext cx="1695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it" sz="1200">
                <a:solidFill>
                  <a:schemeClr val="accent3"/>
                </a:solidFill>
                <a:latin typeface="Trebuchet MS"/>
                <a:ea typeface="Trebuchet MS"/>
                <a:cs typeface="Trebuchet MS"/>
                <a:sym typeface="Trebuchet MS"/>
              </a:rPr>
              <a:t>Uploads</a:t>
            </a:r>
            <a:r>
              <a:rPr lang="it" sz="1200">
                <a:solidFill>
                  <a:schemeClr val="accent3"/>
                </a:solidFill>
                <a:latin typeface="Trebuchet MS"/>
                <a:ea typeface="Trebuchet MS"/>
                <a:cs typeface="Trebuchet MS"/>
                <a:sym typeface="Trebuchet MS"/>
              </a:rPr>
              <a:t> </a:t>
            </a:r>
            <a:r>
              <a:rPr lang="it" sz="1200">
                <a:solidFill>
                  <a:srgbClr val="FEFEFE"/>
                </a:solidFill>
                <a:latin typeface="Trebuchet MS"/>
                <a:ea typeface="Trebuchet MS"/>
                <a:cs typeface="Trebuchet MS"/>
                <a:sym typeface="Trebuchet MS"/>
              </a:rPr>
              <a:t>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203" name="Google Shape;203;p24"/>
          <p:cNvSpPr/>
          <p:nvPr/>
        </p:nvSpPr>
        <p:spPr>
          <a:xfrm>
            <a:off x="4044163" y="1363238"/>
            <a:ext cx="1139700" cy="2442300"/>
          </a:xfrm>
          <a:prstGeom prst="rect">
            <a:avLst/>
          </a:prstGeom>
          <a:solidFill>
            <a:srgbClr val="FEFEF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txBox="1"/>
          <p:nvPr>
            <p:ph idx="4294967295" type="title"/>
          </p:nvPr>
        </p:nvSpPr>
        <p:spPr>
          <a:xfrm>
            <a:off x="525450" y="164900"/>
            <a:ext cx="8118600" cy="727800"/>
          </a:xfrm>
          <a:prstGeom prst="rect">
            <a:avLst/>
          </a:prstGeom>
          <a:ln cap="flat" cmpd="sng" w="9525">
            <a:solidFill>
              <a:srgbClr val="F1C232"/>
            </a:solidFill>
            <a:prstDash val="solid"/>
            <a:round/>
            <a:headEnd len="sm" w="sm" type="none"/>
            <a:tailEnd len="sm" w="sm" type="none"/>
          </a:ln>
        </p:spPr>
        <p:txBody>
          <a:bodyPr anchorCtr="0" anchor="b" bIns="34275" lIns="68575" spcFirstLastPara="1" rIns="68575" wrap="square" tIns="34275">
            <a:noAutofit/>
          </a:bodyPr>
          <a:lstStyle/>
          <a:p>
            <a:pPr indent="0" lvl="0" marL="0" rtl="0" algn="ctr">
              <a:spcBef>
                <a:spcPts val="0"/>
              </a:spcBef>
              <a:spcAft>
                <a:spcPts val="0"/>
              </a:spcAft>
              <a:buNone/>
            </a:pPr>
            <a:r>
              <a:rPr lang="it" sz="4200">
                <a:latin typeface="Trebuchet MS"/>
                <a:ea typeface="Trebuchet MS"/>
                <a:cs typeface="Trebuchet MS"/>
                <a:sym typeface="Trebuchet MS"/>
              </a:rPr>
              <a:t>Main roles</a:t>
            </a:r>
            <a:endParaRPr sz="4200">
              <a:latin typeface="Trebuchet MS"/>
              <a:ea typeface="Trebuchet MS"/>
              <a:cs typeface="Trebuchet MS"/>
              <a:sym typeface="Trebuchet MS"/>
            </a:endParaRPr>
          </a:p>
        </p:txBody>
      </p:sp>
      <p:pic>
        <p:nvPicPr>
          <p:cNvPr id="205" name="Google Shape;205;p24"/>
          <p:cNvPicPr preferRelativeResize="0"/>
          <p:nvPr/>
        </p:nvPicPr>
        <p:blipFill>
          <a:blip r:embed="rId3">
            <a:alphaModFix/>
          </a:blip>
          <a:stretch>
            <a:fillRect/>
          </a:stretch>
        </p:blipFill>
        <p:spPr>
          <a:xfrm>
            <a:off x="3308412" y="1238092"/>
            <a:ext cx="2692582" cy="2692582"/>
          </a:xfrm>
          <a:prstGeom prst="rect">
            <a:avLst/>
          </a:prstGeom>
          <a:noFill/>
          <a:ln>
            <a:noFill/>
          </a:ln>
        </p:spPr>
      </p:pic>
      <p:pic>
        <p:nvPicPr>
          <p:cNvPr id="206" name="Google Shape;206;p24"/>
          <p:cNvPicPr preferRelativeResize="0"/>
          <p:nvPr/>
        </p:nvPicPr>
        <p:blipFill>
          <a:blip r:embed="rId4">
            <a:alphaModFix/>
          </a:blip>
          <a:stretch>
            <a:fillRect/>
          </a:stretch>
        </p:blipFill>
        <p:spPr>
          <a:xfrm>
            <a:off x="775863" y="1421874"/>
            <a:ext cx="1087550" cy="1138149"/>
          </a:xfrm>
          <a:prstGeom prst="rect">
            <a:avLst/>
          </a:prstGeom>
          <a:noFill/>
          <a:ln cap="flat" cmpd="sng" w="19050">
            <a:solidFill>
              <a:srgbClr val="F1C232"/>
            </a:solidFill>
            <a:prstDash val="solid"/>
            <a:round/>
            <a:headEnd len="sm" w="sm" type="none"/>
            <a:tailEnd len="sm" w="sm" type="none"/>
          </a:ln>
        </p:spPr>
      </p:pic>
      <p:cxnSp>
        <p:nvCxnSpPr>
          <p:cNvPr id="207" name="Google Shape;207;p24"/>
          <p:cNvCxnSpPr/>
          <p:nvPr/>
        </p:nvCxnSpPr>
        <p:spPr>
          <a:xfrm>
            <a:off x="2028612" y="2584983"/>
            <a:ext cx="1533900" cy="9000"/>
          </a:xfrm>
          <a:prstGeom prst="straightConnector1">
            <a:avLst/>
          </a:prstGeom>
          <a:noFill/>
          <a:ln cap="flat" cmpd="sng" w="9525">
            <a:solidFill>
              <a:schemeClr val="dk2"/>
            </a:solidFill>
            <a:prstDash val="solid"/>
            <a:round/>
            <a:headEnd len="med" w="med" type="none"/>
            <a:tailEnd len="med" w="med" type="triangle"/>
          </a:ln>
        </p:spPr>
      </p:cxnSp>
      <p:sp>
        <p:nvSpPr>
          <p:cNvPr id="208" name="Google Shape;208;p24"/>
          <p:cNvSpPr/>
          <p:nvPr/>
        </p:nvSpPr>
        <p:spPr>
          <a:xfrm>
            <a:off x="2044371" y="1840250"/>
            <a:ext cx="17562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4"/>
          <p:cNvSpPr/>
          <p:nvPr/>
        </p:nvSpPr>
        <p:spPr>
          <a:xfrm rot="-10799413">
            <a:off x="5513202" y="2647729"/>
            <a:ext cx="17559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txBox="1"/>
          <p:nvPr/>
        </p:nvSpPr>
        <p:spPr>
          <a:xfrm>
            <a:off x="398637" y="2543763"/>
            <a:ext cx="1842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rgbClr val="FEFEFE"/>
                </a:solidFill>
                <a:latin typeface="Trebuchet MS"/>
                <a:ea typeface="Trebuchet MS"/>
                <a:cs typeface="Trebuchet MS"/>
                <a:sym typeface="Trebuchet MS"/>
              </a:rPr>
              <a:t>NON-DYSLEXIC STUDENT</a:t>
            </a:r>
            <a:endParaRPr sz="1200">
              <a:solidFill>
                <a:srgbClr val="FEFEFE"/>
              </a:solidFill>
              <a:latin typeface="Trebuchet MS"/>
              <a:ea typeface="Trebuchet MS"/>
              <a:cs typeface="Trebuchet MS"/>
              <a:sym typeface="Trebuchet MS"/>
            </a:endParaRPr>
          </a:p>
        </p:txBody>
      </p:sp>
      <p:sp>
        <p:nvSpPr>
          <p:cNvPr id="211" name="Google Shape;211;p24"/>
          <p:cNvSpPr txBox="1"/>
          <p:nvPr/>
        </p:nvSpPr>
        <p:spPr>
          <a:xfrm>
            <a:off x="7246663" y="3017225"/>
            <a:ext cx="15339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200">
                <a:solidFill>
                  <a:schemeClr val="accent3"/>
                </a:solidFill>
                <a:latin typeface="Trebuchet MS"/>
                <a:ea typeface="Trebuchet MS"/>
                <a:cs typeface="Trebuchet MS"/>
                <a:sym typeface="Trebuchet MS"/>
              </a:rPr>
              <a:t>DYSLEXIC STUDENT</a:t>
            </a:r>
            <a:endParaRPr sz="1200">
              <a:solidFill>
                <a:schemeClr val="accent3"/>
              </a:solidFill>
              <a:latin typeface="Trebuchet MS"/>
              <a:ea typeface="Trebuchet MS"/>
              <a:cs typeface="Trebuchet MS"/>
              <a:sym typeface="Trebuchet MS"/>
            </a:endParaRPr>
          </a:p>
        </p:txBody>
      </p:sp>
      <p:pic>
        <p:nvPicPr>
          <p:cNvPr id="212" name="Google Shape;212;p24"/>
          <p:cNvPicPr preferRelativeResize="0"/>
          <p:nvPr/>
        </p:nvPicPr>
        <p:blipFill>
          <a:blip r:embed="rId5">
            <a:alphaModFix/>
          </a:blip>
          <a:stretch>
            <a:fillRect/>
          </a:stretch>
        </p:blipFill>
        <p:spPr>
          <a:xfrm>
            <a:off x="7445988" y="1879074"/>
            <a:ext cx="1087550" cy="1138149"/>
          </a:xfrm>
          <a:prstGeom prst="rect">
            <a:avLst/>
          </a:prstGeom>
          <a:noFill/>
          <a:ln cap="flat" cmpd="sng" w="19050">
            <a:solidFill>
              <a:srgbClr val="F1C232"/>
            </a:solidFill>
            <a:prstDash val="solid"/>
            <a:round/>
            <a:headEnd len="sm" w="sm" type="none"/>
            <a:tailEnd len="sm" w="sm" type="none"/>
          </a:ln>
        </p:spPr>
      </p:pic>
      <p:sp>
        <p:nvSpPr>
          <p:cNvPr id="213" name="Google Shape;213;p24"/>
          <p:cNvSpPr txBox="1"/>
          <p:nvPr/>
        </p:nvSpPr>
        <p:spPr>
          <a:xfrm>
            <a:off x="5558213" y="2126300"/>
            <a:ext cx="17355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t" sz="1200">
                <a:solidFill>
                  <a:schemeClr val="accent3"/>
                </a:solidFill>
                <a:latin typeface="Trebuchet MS"/>
                <a:ea typeface="Trebuchet MS"/>
                <a:cs typeface="Trebuchet MS"/>
                <a:sym typeface="Trebuchet MS"/>
              </a:rPr>
              <a:t>Listens to</a:t>
            </a:r>
            <a:r>
              <a:rPr lang="it" sz="1200">
                <a:solidFill>
                  <a:schemeClr val="accent3"/>
                </a:solidFill>
                <a:latin typeface="Trebuchet MS"/>
                <a:ea typeface="Trebuchet MS"/>
                <a:cs typeface="Trebuchet MS"/>
                <a:sym typeface="Trebuchet MS"/>
              </a:rPr>
              <a:t> </a:t>
            </a:r>
            <a:r>
              <a:rPr lang="it" sz="1200">
                <a:solidFill>
                  <a:srgbClr val="FEFEFE"/>
                </a:solidFill>
                <a:latin typeface="Trebuchet MS"/>
                <a:ea typeface="Trebuchet MS"/>
                <a:cs typeface="Trebuchet MS"/>
                <a:sym typeface="Trebuchet MS"/>
              </a:rPr>
              <a:t>recordings</a:t>
            </a:r>
            <a:endParaRPr sz="1200">
              <a:solidFill>
                <a:srgbClr val="FEFEFE"/>
              </a:solidFill>
              <a:latin typeface="Trebuchet MS"/>
              <a:ea typeface="Trebuchet MS"/>
              <a:cs typeface="Trebuchet MS"/>
              <a:sym typeface="Trebuchet MS"/>
            </a:endParaRPr>
          </a:p>
          <a:p>
            <a:pPr indent="0" lvl="0" marL="0" rtl="0" algn="l">
              <a:spcBef>
                <a:spcPts val="0"/>
              </a:spcBef>
              <a:spcAft>
                <a:spcPts val="0"/>
              </a:spcAft>
              <a:buNone/>
            </a:pPr>
            <a:r>
              <a:t/>
            </a:r>
            <a:endParaRPr sz="1000">
              <a:solidFill>
                <a:srgbClr val="FEFEFE"/>
              </a:solidFill>
              <a:latin typeface="Trebuchet MS"/>
              <a:ea typeface="Trebuchet MS"/>
              <a:cs typeface="Trebuchet MS"/>
              <a:sym typeface="Trebuchet MS"/>
            </a:endParaRPr>
          </a:p>
        </p:txBody>
      </p:sp>
      <p:sp>
        <p:nvSpPr>
          <p:cNvPr id="214" name="Google Shape;214;p24"/>
          <p:cNvSpPr/>
          <p:nvPr/>
        </p:nvSpPr>
        <p:spPr>
          <a:xfrm rot="587">
            <a:off x="5513202" y="2013229"/>
            <a:ext cx="1755900" cy="2202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txBox="1"/>
          <p:nvPr/>
        </p:nvSpPr>
        <p:spPr>
          <a:xfrm>
            <a:off x="5735213" y="2764050"/>
            <a:ext cx="1533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it" sz="1200">
                <a:solidFill>
                  <a:srgbClr val="FEFEFE"/>
                </a:solidFill>
                <a:latin typeface="Trebuchet MS"/>
                <a:ea typeface="Trebuchet MS"/>
                <a:cs typeface="Trebuchet MS"/>
                <a:sym typeface="Trebuchet MS"/>
              </a:rPr>
              <a:t>Gives feedbacks</a:t>
            </a:r>
            <a:endParaRPr sz="1200">
              <a:solidFill>
                <a:srgbClr val="FEFEFE"/>
              </a:solidFill>
              <a:latin typeface="Trebuchet MS"/>
              <a:ea typeface="Trebuchet MS"/>
              <a:cs typeface="Trebuchet MS"/>
              <a:sym typeface="Trebuchet MS"/>
            </a:endParaRPr>
          </a:p>
        </p:txBody>
      </p:sp>
      <p:pic>
        <p:nvPicPr>
          <p:cNvPr id="216" name="Google Shape;216;p24"/>
          <p:cNvPicPr preferRelativeResize="0"/>
          <p:nvPr/>
        </p:nvPicPr>
        <p:blipFill>
          <a:blip r:embed="rId6">
            <a:alphaModFix/>
          </a:blip>
          <a:stretch>
            <a:fillRect/>
          </a:stretch>
        </p:blipFill>
        <p:spPr>
          <a:xfrm>
            <a:off x="4102879" y="2202500"/>
            <a:ext cx="1033337" cy="498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tazione">
  <a:themeElements>
    <a:clrScheme name="Personalizzato 10">
      <a:dk1>
        <a:srgbClr val="000000"/>
      </a:dk1>
      <a:lt1>
        <a:srgbClr val="EBEBEB"/>
      </a:lt1>
      <a:dk2>
        <a:srgbClr val="2C3C43"/>
      </a:dk2>
      <a:lt2>
        <a:srgbClr val="B0B0B0"/>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